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4"/>
  </p:sldMasterIdLst>
  <p:notesMasterIdLst>
    <p:notesMasterId r:id="rId10"/>
  </p:notesMasterIdLst>
  <p:sldIdLst>
    <p:sldId id="256" r:id="rId5"/>
    <p:sldId id="4383" r:id="rId6"/>
    <p:sldId id="4377" r:id="rId7"/>
    <p:sldId id="4433" r:id="rId8"/>
    <p:sldId id="443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16DB4B-DB75-413C-81DE-807D252060F2}" v="1" dt="2024-10-02T02:49:42.8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9" autoAdjust="0"/>
    <p:restoredTop sz="95755"/>
  </p:normalViewPr>
  <p:slideViewPr>
    <p:cSldViewPr snapToGrid="0">
      <p:cViewPr varScale="1">
        <p:scale>
          <a:sx n="140" d="100"/>
          <a:sy n="140" d="100"/>
        </p:scale>
        <p:origin x="104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am Hannemann" userId="e4ed936d42648289" providerId="LiveId" clId="{4E16DB4B-DB75-413C-81DE-807D252060F2}"/>
    <pc:docChg chg="custSel delSld modSld">
      <pc:chgData name="Adam Hannemann" userId="e4ed936d42648289" providerId="LiveId" clId="{4E16DB4B-DB75-413C-81DE-807D252060F2}" dt="2024-10-02T12:55:32.299" v="218" actId="20577"/>
      <pc:docMkLst>
        <pc:docMk/>
      </pc:docMkLst>
      <pc:sldChg chg="addSp delSp modSp mod">
        <pc:chgData name="Adam Hannemann" userId="e4ed936d42648289" providerId="LiveId" clId="{4E16DB4B-DB75-413C-81DE-807D252060F2}" dt="2024-10-02T02:50:00.162" v="153" actId="20577"/>
        <pc:sldMkLst>
          <pc:docMk/>
          <pc:sldMk cId="378799535" sldId="4377"/>
        </pc:sldMkLst>
        <pc:spChg chg="add mod">
          <ac:chgData name="Adam Hannemann" userId="e4ed936d42648289" providerId="LiveId" clId="{4E16DB4B-DB75-413C-81DE-807D252060F2}" dt="2024-10-02T02:50:00.162" v="153" actId="20577"/>
          <ac:spMkLst>
            <pc:docMk/>
            <pc:sldMk cId="378799535" sldId="4377"/>
            <ac:spMk id="21" creationId="{B89D499E-E2FE-F460-D818-6065D65EC09D}"/>
          </ac:spMkLst>
        </pc:spChg>
        <pc:spChg chg="mod">
          <ac:chgData name="Adam Hannemann" userId="e4ed936d42648289" providerId="LiveId" clId="{4E16DB4B-DB75-413C-81DE-807D252060F2}" dt="2024-10-02T02:49:28.788" v="58" actId="20577"/>
          <ac:spMkLst>
            <pc:docMk/>
            <pc:sldMk cId="378799535" sldId="4377"/>
            <ac:spMk id="45" creationId="{3BF992D1-2984-6E4F-A325-62F4187B0AF4}"/>
          </ac:spMkLst>
        </pc:spChg>
        <pc:spChg chg="del">
          <ac:chgData name="Adam Hannemann" userId="e4ed936d42648289" providerId="LiveId" clId="{4E16DB4B-DB75-413C-81DE-807D252060F2}" dt="2024-10-02T02:49:11.320" v="1" actId="478"/>
          <ac:spMkLst>
            <pc:docMk/>
            <pc:sldMk cId="378799535" sldId="4377"/>
            <ac:spMk id="46" creationId="{4B13591A-77B8-9243-B6CC-064EE6363190}"/>
          </ac:spMkLst>
        </pc:spChg>
      </pc:sldChg>
      <pc:sldChg chg="del">
        <pc:chgData name="Adam Hannemann" userId="e4ed936d42648289" providerId="LiveId" clId="{4E16DB4B-DB75-413C-81DE-807D252060F2}" dt="2024-10-02T02:33:48.525" v="0" actId="47"/>
        <pc:sldMkLst>
          <pc:docMk/>
          <pc:sldMk cId="2352541210" sldId="4378"/>
        </pc:sldMkLst>
      </pc:sldChg>
      <pc:sldChg chg="del">
        <pc:chgData name="Adam Hannemann" userId="e4ed936d42648289" providerId="LiveId" clId="{4E16DB4B-DB75-413C-81DE-807D252060F2}" dt="2024-10-02T02:33:48.525" v="0" actId="47"/>
        <pc:sldMkLst>
          <pc:docMk/>
          <pc:sldMk cId="1663024225" sldId="4427"/>
        </pc:sldMkLst>
      </pc:sldChg>
      <pc:sldChg chg="del">
        <pc:chgData name="Adam Hannemann" userId="e4ed936d42648289" providerId="LiveId" clId="{4E16DB4B-DB75-413C-81DE-807D252060F2}" dt="2024-10-02T02:33:48.525" v="0" actId="47"/>
        <pc:sldMkLst>
          <pc:docMk/>
          <pc:sldMk cId="201159727" sldId="4429"/>
        </pc:sldMkLst>
      </pc:sldChg>
      <pc:sldChg chg="del">
        <pc:chgData name="Adam Hannemann" userId="e4ed936d42648289" providerId="LiveId" clId="{4E16DB4B-DB75-413C-81DE-807D252060F2}" dt="2024-10-02T02:33:48.525" v="0" actId="47"/>
        <pc:sldMkLst>
          <pc:docMk/>
          <pc:sldMk cId="2994846961" sldId="4432"/>
        </pc:sldMkLst>
      </pc:sldChg>
      <pc:sldChg chg="modSp mod">
        <pc:chgData name="Adam Hannemann" userId="e4ed936d42648289" providerId="LiveId" clId="{4E16DB4B-DB75-413C-81DE-807D252060F2}" dt="2024-10-02T02:59:45.859" v="212" actId="20577"/>
        <pc:sldMkLst>
          <pc:docMk/>
          <pc:sldMk cId="1112212233" sldId="4433"/>
        </pc:sldMkLst>
        <pc:spChg chg="mod">
          <ac:chgData name="Adam Hannemann" userId="e4ed936d42648289" providerId="LiveId" clId="{4E16DB4B-DB75-413C-81DE-807D252060F2}" dt="2024-10-02T02:59:45.859" v="212" actId="20577"/>
          <ac:spMkLst>
            <pc:docMk/>
            <pc:sldMk cId="1112212233" sldId="4433"/>
            <ac:spMk id="19" creationId="{09D00496-D834-5440-902C-716B6A0DE384}"/>
          </ac:spMkLst>
        </pc:spChg>
        <pc:spChg chg="mod">
          <ac:chgData name="Adam Hannemann" userId="e4ed936d42648289" providerId="LiveId" clId="{4E16DB4B-DB75-413C-81DE-807D252060F2}" dt="2024-10-02T02:50:13.264" v="166" actId="20577"/>
          <ac:spMkLst>
            <pc:docMk/>
            <pc:sldMk cId="1112212233" sldId="4433"/>
            <ac:spMk id="45" creationId="{14CCF53B-4E8A-804A-9EAC-C1FF6A3EC7E9}"/>
          </ac:spMkLst>
        </pc:spChg>
      </pc:sldChg>
      <pc:sldChg chg="modSp mod">
        <pc:chgData name="Adam Hannemann" userId="e4ed936d42648289" providerId="LiveId" clId="{4E16DB4B-DB75-413C-81DE-807D252060F2}" dt="2024-10-02T12:55:32.299" v="218" actId="20577"/>
        <pc:sldMkLst>
          <pc:docMk/>
          <pc:sldMk cId="3914576870" sldId="4434"/>
        </pc:sldMkLst>
        <pc:spChg chg="mod">
          <ac:chgData name="Adam Hannemann" userId="e4ed936d42648289" providerId="LiveId" clId="{4E16DB4B-DB75-413C-81DE-807D252060F2}" dt="2024-10-02T12:55:32.299" v="218" actId="20577"/>
          <ac:spMkLst>
            <pc:docMk/>
            <pc:sldMk cId="3914576870" sldId="4434"/>
            <ac:spMk id="33" creationId="{2CDA2FE6-9261-6C4D-B614-60B21C59E1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5D9C23-1D58-4B5A-90DF-869137982572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CEA3E-422C-4C40-9C89-8B89EF18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57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-up of a black surface&#10;&#10;Description automatically generated">
            <a:extLst>
              <a:ext uri="{FF2B5EF4-FFF2-40B4-BE49-F238E27FC236}">
                <a16:creationId xmlns:a16="http://schemas.microsoft.com/office/drawing/2014/main" id="{E500F443-E816-685A-189E-F96333A2F80D}"/>
              </a:ext>
            </a:extLst>
          </p:cNvPr>
          <p:cNvPicPr/>
          <p:nvPr userDrawn="1"/>
        </p:nvPicPr>
        <p:blipFill>
          <a:blip r:embed="rId2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09F8-64DA-4973-A634-102AB39B166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313-BF18-4D50-850E-59FA4E9034D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logo with black and orange lines&#10;&#10;Description automatically generated">
            <a:extLst>
              <a:ext uri="{FF2B5EF4-FFF2-40B4-BE49-F238E27FC236}">
                <a16:creationId xmlns:a16="http://schemas.microsoft.com/office/drawing/2014/main" id="{65D7865A-41DB-310E-1974-F8B3761F71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5396" y="6131560"/>
            <a:ext cx="535007" cy="54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169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09F8-64DA-4973-A634-102AB39B166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313-BF18-4D50-850E-59FA4E9034D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logo with black and orange lines&#10;&#10;Description automatically generated">
            <a:extLst>
              <a:ext uri="{FF2B5EF4-FFF2-40B4-BE49-F238E27FC236}">
                <a16:creationId xmlns:a16="http://schemas.microsoft.com/office/drawing/2014/main" id="{C936C671-79AB-C7C8-1EB7-A44EB6B1E7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5396" y="6131560"/>
            <a:ext cx="535007" cy="54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983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09F8-64DA-4973-A634-102AB39B166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313-BF18-4D50-850E-59FA4E9034D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logo with black and orange lines&#10;&#10;Description automatically generated">
            <a:extLst>
              <a:ext uri="{FF2B5EF4-FFF2-40B4-BE49-F238E27FC236}">
                <a16:creationId xmlns:a16="http://schemas.microsoft.com/office/drawing/2014/main" id="{491A9518-4B4A-D800-7477-6131272D2B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5396" y="6131560"/>
            <a:ext cx="535007" cy="54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79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868705D-D306-3044-AB3E-9550C37B4F1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49727" y="2888457"/>
            <a:ext cx="345371" cy="323056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algn="ctr">
              <a:defRPr sz="600" b="0" i="0">
                <a:latin typeface="Lato Light" panose="020F0302020204030203" pitchFamily="34" charset="77"/>
              </a:defRPr>
            </a:lvl1pPr>
          </a:lstStyle>
          <a:p>
            <a:endParaRPr lang="en-SV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592C6AA0-D312-F948-810E-C69B2B694E0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959792" y="3713647"/>
            <a:ext cx="345371" cy="323056"/>
          </a:xfrm>
          <a:solidFill>
            <a:schemeClr val="accent2">
              <a:lumMod val="20000"/>
              <a:lumOff val="80000"/>
            </a:schemeClr>
          </a:solidFill>
        </p:spPr>
        <p:txBody>
          <a:bodyPr anchor="ctr"/>
          <a:lstStyle>
            <a:lvl1pPr algn="ctr">
              <a:defRPr sz="600" b="0" i="0">
                <a:latin typeface="Lato Light" panose="020F0302020204030203" pitchFamily="34" charset="77"/>
              </a:defRPr>
            </a:lvl1pPr>
          </a:lstStyle>
          <a:p>
            <a:endParaRPr lang="en-SV"/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88A7E03B-C183-C14E-B0EC-E46E29C5945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220208" y="4594594"/>
            <a:ext cx="345371" cy="323056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ctr"/>
          <a:lstStyle>
            <a:lvl1pPr algn="ctr">
              <a:defRPr sz="600" b="0" i="0">
                <a:latin typeface="Lato Light" panose="020F0302020204030203" pitchFamily="34" charset="77"/>
              </a:defRPr>
            </a:lvl1pPr>
          </a:lstStyle>
          <a:p>
            <a:endParaRPr lang="en-SV"/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58901E7A-AF26-CA4A-A3BC-A89E9216B30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4488" y="5453237"/>
            <a:ext cx="345371" cy="323056"/>
          </a:xfrm>
          <a:solidFill>
            <a:schemeClr val="accent4">
              <a:lumMod val="20000"/>
              <a:lumOff val="80000"/>
            </a:schemeClr>
          </a:solidFill>
        </p:spPr>
        <p:txBody>
          <a:bodyPr anchor="ctr"/>
          <a:lstStyle>
            <a:lvl1pPr algn="ctr">
              <a:defRPr sz="600" b="0" i="0">
                <a:latin typeface="Lato Light" panose="020F0302020204030203" pitchFamily="34" charset="77"/>
              </a:defRPr>
            </a:lvl1pPr>
          </a:lstStyle>
          <a:p>
            <a:endParaRPr lang="en-SV"/>
          </a:p>
        </p:txBody>
      </p:sp>
      <p:pic>
        <p:nvPicPr>
          <p:cNvPr id="2" name="Picture 1" descr="A logo with black and orange lines&#10;&#10;Description automatically generated">
            <a:extLst>
              <a:ext uri="{FF2B5EF4-FFF2-40B4-BE49-F238E27FC236}">
                <a16:creationId xmlns:a16="http://schemas.microsoft.com/office/drawing/2014/main" id="{E48D3E4D-0D15-59F8-C6D6-B0EFD8136C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5396" y="6131560"/>
            <a:ext cx="535007" cy="54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3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09F8-64DA-4973-A634-102AB39B166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313-BF18-4D50-850E-59FA4E9034D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logo with black and orange lines&#10;&#10;Description automatically generated">
            <a:extLst>
              <a:ext uri="{FF2B5EF4-FFF2-40B4-BE49-F238E27FC236}">
                <a16:creationId xmlns:a16="http://schemas.microsoft.com/office/drawing/2014/main" id="{316F1DC4-96D6-9627-8AEE-3CBADC732C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5396" y="6131560"/>
            <a:ext cx="535007" cy="54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40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09F8-64DA-4973-A634-102AB39B166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313-BF18-4D50-850E-59FA4E9034D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logo with black and orange lines&#10;&#10;Description automatically generated">
            <a:extLst>
              <a:ext uri="{FF2B5EF4-FFF2-40B4-BE49-F238E27FC236}">
                <a16:creationId xmlns:a16="http://schemas.microsoft.com/office/drawing/2014/main" id="{03C15226-BF81-6D9D-DCD9-F675ADA591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5396" y="6131560"/>
            <a:ext cx="535007" cy="54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415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09F8-64DA-4973-A634-102AB39B166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313-BF18-4D50-850E-59FA4E9034D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logo with black and orange lines&#10;&#10;Description automatically generated">
            <a:extLst>
              <a:ext uri="{FF2B5EF4-FFF2-40B4-BE49-F238E27FC236}">
                <a16:creationId xmlns:a16="http://schemas.microsoft.com/office/drawing/2014/main" id="{10E3B1D5-5494-D49C-4DF9-8F9663BB93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5396" y="6131560"/>
            <a:ext cx="535007" cy="54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796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09F8-64DA-4973-A634-102AB39B166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313-BF18-4D50-850E-59FA4E9034D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A logo with black and orange lines&#10;&#10;Description automatically generated">
            <a:extLst>
              <a:ext uri="{FF2B5EF4-FFF2-40B4-BE49-F238E27FC236}">
                <a16:creationId xmlns:a16="http://schemas.microsoft.com/office/drawing/2014/main" id="{F02E6E94-FA43-C9B6-22C9-5ABF36E0DA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5396" y="6131560"/>
            <a:ext cx="535007" cy="54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602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09F8-64DA-4973-A634-102AB39B166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313-BF18-4D50-850E-59FA4E9034D6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A logo with black and orange lines&#10;&#10;Description automatically generated">
            <a:extLst>
              <a:ext uri="{FF2B5EF4-FFF2-40B4-BE49-F238E27FC236}">
                <a16:creationId xmlns:a16="http://schemas.microsoft.com/office/drawing/2014/main" id="{1156DB21-2935-3A9E-BC3C-DB7129A3A5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5396" y="6131560"/>
            <a:ext cx="535007" cy="54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50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09F8-64DA-4973-A634-102AB39B166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313-BF18-4D50-850E-59FA4E9034D6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A close-up of a black surface&#10;&#10;Description automatically generated">
            <a:extLst>
              <a:ext uri="{FF2B5EF4-FFF2-40B4-BE49-F238E27FC236}">
                <a16:creationId xmlns:a16="http://schemas.microsoft.com/office/drawing/2014/main" id="{58CE702A-D4D0-1D14-0EF4-3142EC92F6F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 descr="A logo with black and orange lines&#10;&#10;Description automatically generated">
            <a:extLst>
              <a:ext uri="{FF2B5EF4-FFF2-40B4-BE49-F238E27FC236}">
                <a16:creationId xmlns:a16="http://schemas.microsoft.com/office/drawing/2014/main" id="{95F04CCD-7820-556E-A4A8-B63DFB56CD7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5396" y="6131560"/>
            <a:ext cx="535007" cy="54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268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09F8-64DA-4973-A634-102AB39B166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313-BF18-4D50-850E-59FA4E9034D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logo with black and orange lines&#10;&#10;Description automatically generated">
            <a:extLst>
              <a:ext uri="{FF2B5EF4-FFF2-40B4-BE49-F238E27FC236}">
                <a16:creationId xmlns:a16="http://schemas.microsoft.com/office/drawing/2014/main" id="{74A7E550-6584-B591-EEC9-18CAE3F134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5396" y="6131560"/>
            <a:ext cx="535007" cy="54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771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09F8-64DA-4973-A634-102AB39B166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313-BF18-4D50-850E-59FA4E9034D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logo with black and orange lines&#10;&#10;Description automatically generated">
            <a:extLst>
              <a:ext uri="{FF2B5EF4-FFF2-40B4-BE49-F238E27FC236}">
                <a16:creationId xmlns:a16="http://schemas.microsoft.com/office/drawing/2014/main" id="{D3EF04B2-DEF4-D27E-801E-9752CBD3A7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5396" y="6131560"/>
            <a:ext cx="535007" cy="54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053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-up of a black surface&#10;&#10;Description automatically generated">
            <a:extLst>
              <a:ext uri="{FF2B5EF4-FFF2-40B4-BE49-F238E27FC236}">
                <a16:creationId xmlns:a16="http://schemas.microsoft.com/office/drawing/2014/main" id="{1D29280A-E290-D347-4B07-4C16FA92D21F}"/>
              </a:ext>
            </a:extLst>
          </p:cNvPr>
          <p:cNvPicPr/>
          <p:nvPr userDrawn="1"/>
        </p:nvPicPr>
        <p:blipFill>
          <a:blip r:embed="rId14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211509F8-64DA-4973-A634-102AB39B166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8C60B313-BF18-4D50-850E-59FA4E903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3328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inkedin.com/in/ahannemann" TargetMode="External"/><Relationship Id="rId2" Type="http://schemas.openxmlformats.org/officeDocument/2006/relationships/hyperlink" Target="https://adamhannemann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14.sv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svg"/><Relationship Id="rId7" Type="http://schemas.openxmlformats.org/officeDocument/2006/relationships/image" Target="../media/image26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5.png"/><Relationship Id="rId5" Type="http://schemas.openxmlformats.org/officeDocument/2006/relationships/image" Target="../media/image24.svg"/><Relationship Id="rId4" Type="http://schemas.openxmlformats.org/officeDocument/2006/relationships/image" Target="../media/image23.png"/><Relationship Id="rId9" Type="http://schemas.openxmlformats.org/officeDocument/2006/relationships/image" Target="../media/image2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7242D-9D13-B32E-68C2-C76CFC977D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Onboarding Slides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8E9962-733A-6FD5-EAE7-F48324B898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Supplied by Adam Hannemann</a:t>
            </a:r>
          </a:p>
          <a:p>
            <a:r>
              <a:rPr lang="en-US" dirty="0">
                <a:solidFill>
                  <a:srgbClr val="FF9933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https://adamhannemann.com</a:t>
            </a:r>
            <a:r>
              <a:rPr lang="en-US" dirty="0">
                <a:solidFill>
                  <a:srgbClr val="FF9933"/>
                </a:solidFill>
              </a:rPr>
              <a:t> </a:t>
            </a:r>
          </a:p>
          <a:p>
            <a:r>
              <a:rPr lang="en-US" dirty="0">
                <a:solidFill>
                  <a:srgbClr val="FF9933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https://linkedin.com/in/ahannemann</a:t>
            </a:r>
            <a:r>
              <a:rPr lang="en-US" dirty="0">
                <a:solidFill>
                  <a:srgbClr val="FF9933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33629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1830273" y="523451"/>
            <a:ext cx="85315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Pieces of the Onboarding Puzzle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1335742" y="1191656"/>
            <a:ext cx="9520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New client onboarding requires several pieces to complete the puzzle.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9F384554-3134-AF4A-BA0A-29D91D1B1672}"/>
              </a:ext>
            </a:extLst>
          </p:cNvPr>
          <p:cNvSpPr/>
          <p:nvPr/>
        </p:nvSpPr>
        <p:spPr>
          <a:xfrm>
            <a:off x="1858970" y="1782686"/>
            <a:ext cx="1502984" cy="1454326"/>
          </a:xfrm>
          <a:custGeom>
            <a:avLst/>
            <a:gdLst>
              <a:gd name="connsiteX0" fmla="*/ 1623301 w 1820180"/>
              <a:gd name="connsiteY0" fmla="*/ 685663 h 1761253"/>
              <a:gd name="connsiteX1" fmla="*/ 1493106 w 1820180"/>
              <a:gd name="connsiteY1" fmla="*/ 734964 h 1761253"/>
              <a:gd name="connsiteX2" fmla="*/ 1430196 w 1820180"/>
              <a:gd name="connsiteY2" fmla="*/ 768977 h 1761253"/>
              <a:gd name="connsiteX3" fmla="*/ 1298949 w 1820180"/>
              <a:gd name="connsiteY3" fmla="*/ 723331 h 1761253"/>
              <a:gd name="connsiteX4" fmla="*/ 1255920 w 1820180"/>
              <a:gd name="connsiteY4" fmla="*/ 601460 h 1761253"/>
              <a:gd name="connsiteX5" fmla="*/ 1255920 w 1820180"/>
              <a:gd name="connsiteY5" fmla="*/ 163391 h 1761253"/>
              <a:gd name="connsiteX6" fmla="*/ 1145883 w 1820180"/>
              <a:gd name="connsiteY6" fmla="*/ -526 h 1761253"/>
              <a:gd name="connsiteX7" fmla="*/ -175 w 1820180"/>
              <a:gd name="connsiteY7" fmla="*/ -526 h 1761253"/>
              <a:gd name="connsiteX8" fmla="*/ -175 w 1820180"/>
              <a:gd name="connsiteY8" fmla="*/ 1760728 h 1761253"/>
              <a:gd name="connsiteX9" fmla="*/ 1145883 w 1820180"/>
              <a:gd name="connsiteY9" fmla="*/ 1760728 h 1761253"/>
              <a:gd name="connsiteX10" fmla="*/ 1256086 w 1820180"/>
              <a:gd name="connsiteY10" fmla="*/ 1596646 h 1761253"/>
              <a:gd name="connsiteX11" fmla="*/ 1256086 w 1820180"/>
              <a:gd name="connsiteY11" fmla="*/ 1161124 h 1761253"/>
              <a:gd name="connsiteX12" fmla="*/ 1299115 w 1820180"/>
              <a:gd name="connsiteY12" fmla="*/ 1039253 h 1761253"/>
              <a:gd name="connsiteX13" fmla="*/ 1430362 w 1820180"/>
              <a:gd name="connsiteY13" fmla="*/ 993607 h 1761253"/>
              <a:gd name="connsiteX14" fmla="*/ 1493272 w 1820180"/>
              <a:gd name="connsiteY14" fmla="*/ 1027621 h 1761253"/>
              <a:gd name="connsiteX15" fmla="*/ 1770901 w 1820180"/>
              <a:gd name="connsiteY15" fmla="*/ 1010059 h 1761253"/>
              <a:gd name="connsiteX16" fmla="*/ 1820005 w 1820180"/>
              <a:gd name="connsiteY16" fmla="*/ 882538 h 1761253"/>
              <a:gd name="connsiteX17" fmla="*/ 1820005 w 1820180"/>
              <a:gd name="connsiteY17" fmla="*/ 879990 h 1761253"/>
              <a:gd name="connsiteX18" fmla="*/ 1623301 w 1820180"/>
              <a:gd name="connsiteY18" fmla="*/ 685663 h 1761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820180" h="1761253">
                <a:moveTo>
                  <a:pt x="1623301" y="685663"/>
                </a:moveTo>
                <a:cubicBezTo>
                  <a:pt x="1575332" y="685607"/>
                  <a:pt x="1529013" y="703167"/>
                  <a:pt x="1493106" y="734964"/>
                </a:cubicBezTo>
                <a:cubicBezTo>
                  <a:pt x="1475069" y="751028"/>
                  <a:pt x="1453527" y="762718"/>
                  <a:pt x="1430196" y="768977"/>
                </a:cubicBezTo>
                <a:cubicBezTo>
                  <a:pt x="1372215" y="784321"/>
                  <a:pt x="1329628" y="760114"/>
                  <a:pt x="1298949" y="723331"/>
                </a:cubicBezTo>
                <a:cubicBezTo>
                  <a:pt x="1270828" y="688985"/>
                  <a:pt x="1255610" y="645887"/>
                  <a:pt x="1255920" y="601460"/>
                </a:cubicBezTo>
                <a:lnTo>
                  <a:pt x="1255920" y="163391"/>
                </a:lnTo>
                <a:cubicBezTo>
                  <a:pt x="1255870" y="91487"/>
                  <a:pt x="1212403" y="26728"/>
                  <a:pt x="1145883" y="-526"/>
                </a:cubicBezTo>
                <a:lnTo>
                  <a:pt x="-175" y="-526"/>
                </a:lnTo>
                <a:lnTo>
                  <a:pt x="-175" y="1760728"/>
                </a:lnTo>
                <a:lnTo>
                  <a:pt x="1145883" y="1760728"/>
                </a:lnTo>
                <a:cubicBezTo>
                  <a:pt x="1212525" y="1733474"/>
                  <a:pt x="1256075" y="1668661"/>
                  <a:pt x="1256086" y="1596646"/>
                </a:cubicBezTo>
                <a:lnTo>
                  <a:pt x="1256086" y="1161124"/>
                </a:lnTo>
                <a:cubicBezTo>
                  <a:pt x="1255787" y="1116752"/>
                  <a:pt x="1271010" y="1073598"/>
                  <a:pt x="1299115" y="1039253"/>
                </a:cubicBezTo>
                <a:cubicBezTo>
                  <a:pt x="1329795" y="1002471"/>
                  <a:pt x="1372381" y="978318"/>
                  <a:pt x="1430362" y="993607"/>
                </a:cubicBezTo>
                <a:cubicBezTo>
                  <a:pt x="1453693" y="999867"/>
                  <a:pt x="1475235" y="1011555"/>
                  <a:pt x="1493272" y="1027621"/>
                </a:cubicBezTo>
                <a:cubicBezTo>
                  <a:pt x="1574778" y="1099469"/>
                  <a:pt x="1699080" y="1091602"/>
                  <a:pt x="1770901" y="1010059"/>
                </a:cubicBezTo>
                <a:cubicBezTo>
                  <a:pt x="1801974" y="974773"/>
                  <a:pt x="1819396" y="929569"/>
                  <a:pt x="1820005" y="882538"/>
                </a:cubicBezTo>
                <a:lnTo>
                  <a:pt x="1820005" y="879990"/>
                </a:lnTo>
                <a:cubicBezTo>
                  <a:pt x="1818610" y="772301"/>
                  <a:pt x="1730967" y="685718"/>
                  <a:pt x="1623301" y="685663"/>
                </a:cubicBezTo>
                <a:close/>
              </a:path>
            </a:pathLst>
          </a:custGeom>
          <a:solidFill>
            <a:schemeClr val="accent1"/>
          </a:solidFill>
          <a:ln w="553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90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5442C002-134E-FE4F-AE74-A2A424E23BDD}"/>
              </a:ext>
            </a:extLst>
          </p:cNvPr>
          <p:cNvSpPr/>
          <p:nvPr/>
        </p:nvSpPr>
        <p:spPr>
          <a:xfrm>
            <a:off x="831694" y="1591301"/>
            <a:ext cx="1836523" cy="1837097"/>
          </a:xfrm>
          <a:custGeom>
            <a:avLst/>
            <a:gdLst>
              <a:gd name="connsiteX0" fmla="*/ 2224111 w 2224111"/>
              <a:gd name="connsiteY0" fmla="*/ 1112403 h 2224806"/>
              <a:gd name="connsiteX1" fmla="*/ 1112056 w 2224111"/>
              <a:gd name="connsiteY1" fmla="*/ 2224807 h 2224806"/>
              <a:gd name="connsiteX2" fmla="*/ 0 w 2224111"/>
              <a:gd name="connsiteY2" fmla="*/ 1112403 h 2224806"/>
              <a:gd name="connsiteX3" fmla="*/ 1112056 w 2224111"/>
              <a:gd name="connsiteY3" fmla="*/ 0 h 2224806"/>
              <a:gd name="connsiteX4" fmla="*/ 2224111 w 2224111"/>
              <a:gd name="connsiteY4" fmla="*/ 1112403 h 2224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4111" h="2224806">
                <a:moveTo>
                  <a:pt x="2224111" y="1112403"/>
                </a:moveTo>
                <a:cubicBezTo>
                  <a:pt x="2224111" y="1726766"/>
                  <a:pt x="1726227" y="2224807"/>
                  <a:pt x="1112056" y="2224807"/>
                </a:cubicBezTo>
                <a:cubicBezTo>
                  <a:pt x="497884" y="2224807"/>
                  <a:pt x="0" y="1726766"/>
                  <a:pt x="0" y="1112403"/>
                </a:cubicBezTo>
                <a:cubicBezTo>
                  <a:pt x="0" y="498040"/>
                  <a:pt x="497884" y="0"/>
                  <a:pt x="1112056" y="0"/>
                </a:cubicBezTo>
                <a:cubicBezTo>
                  <a:pt x="1726227" y="0"/>
                  <a:pt x="2224111" y="498040"/>
                  <a:pt x="2224111" y="1112403"/>
                </a:cubicBezTo>
                <a:close/>
              </a:path>
            </a:pathLst>
          </a:custGeom>
          <a:solidFill>
            <a:schemeClr val="accent1"/>
          </a:solidFill>
          <a:ln w="553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90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FEFC5C04-1B77-494A-B8F6-D4CB83285351}"/>
              </a:ext>
            </a:extLst>
          </p:cNvPr>
          <p:cNvSpPr/>
          <p:nvPr/>
        </p:nvSpPr>
        <p:spPr>
          <a:xfrm>
            <a:off x="1022836" y="1782411"/>
            <a:ext cx="1454146" cy="1454603"/>
          </a:xfrm>
          <a:custGeom>
            <a:avLst/>
            <a:gdLst>
              <a:gd name="connsiteX0" fmla="*/ 880398 w 1761036"/>
              <a:gd name="connsiteY0" fmla="*/ 1761061 h 1761589"/>
              <a:gd name="connsiteX1" fmla="*/ -175 w 1761036"/>
              <a:gd name="connsiteY1" fmla="*/ 880323 h 1761589"/>
              <a:gd name="connsiteX2" fmla="*/ 880287 w 1761036"/>
              <a:gd name="connsiteY2" fmla="*/ -526 h 1761589"/>
              <a:gd name="connsiteX3" fmla="*/ 1760861 w 1761036"/>
              <a:gd name="connsiteY3" fmla="*/ 880212 h 1761589"/>
              <a:gd name="connsiteX4" fmla="*/ 1502908 w 1761036"/>
              <a:gd name="connsiteY4" fmla="*/ 1503139 h 1761589"/>
              <a:gd name="connsiteX5" fmla="*/ 880398 w 1761036"/>
              <a:gd name="connsiteY5" fmla="*/ 1761061 h 1761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1036" h="1761589">
                <a:moveTo>
                  <a:pt x="880398" y="1761061"/>
                </a:moveTo>
                <a:cubicBezTo>
                  <a:pt x="394103" y="1761116"/>
                  <a:pt x="-142" y="1366754"/>
                  <a:pt x="-175" y="880323"/>
                </a:cubicBezTo>
                <a:cubicBezTo>
                  <a:pt x="-203" y="393892"/>
                  <a:pt x="393992" y="-470"/>
                  <a:pt x="880287" y="-526"/>
                </a:cubicBezTo>
                <a:cubicBezTo>
                  <a:pt x="1366582" y="-581"/>
                  <a:pt x="1760833" y="393782"/>
                  <a:pt x="1760861" y="880212"/>
                </a:cubicBezTo>
                <a:cubicBezTo>
                  <a:pt x="1760877" y="1113872"/>
                  <a:pt x="1668085" y="1337948"/>
                  <a:pt x="1502908" y="1503139"/>
                </a:cubicBezTo>
                <a:cubicBezTo>
                  <a:pt x="1338168" y="1668827"/>
                  <a:pt x="1114012" y="1761726"/>
                  <a:pt x="880398" y="1761061"/>
                </a:cubicBezTo>
                <a:close/>
              </a:path>
            </a:pathLst>
          </a:custGeom>
          <a:solidFill>
            <a:srgbClr val="FFFFFF"/>
          </a:solidFill>
          <a:ln w="553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900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7E610ABC-54C2-FC4A-BA1D-D7507F4D3F1D}"/>
              </a:ext>
            </a:extLst>
          </p:cNvPr>
          <p:cNvSpPr/>
          <p:nvPr/>
        </p:nvSpPr>
        <p:spPr>
          <a:xfrm>
            <a:off x="2962514" y="1782549"/>
            <a:ext cx="3072324" cy="1454463"/>
          </a:xfrm>
          <a:custGeom>
            <a:avLst/>
            <a:gdLst>
              <a:gd name="connsiteX0" fmla="*/ 3524009 w 3720722"/>
              <a:gd name="connsiteY0" fmla="*/ 685829 h 1761420"/>
              <a:gd name="connsiteX1" fmla="*/ 3393814 w 3720722"/>
              <a:gd name="connsiteY1" fmla="*/ 735131 h 1761420"/>
              <a:gd name="connsiteX2" fmla="*/ 3330904 w 3720722"/>
              <a:gd name="connsiteY2" fmla="*/ 769143 h 1761420"/>
              <a:gd name="connsiteX3" fmla="*/ 3199712 w 3720722"/>
              <a:gd name="connsiteY3" fmla="*/ 723497 h 1761420"/>
              <a:gd name="connsiteX4" fmla="*/ 3156684 w 3720722"/>
              <a:gd name="connsiteY4" fmla="*/ 601626 h 1761420"/>
              <a:gd name="connsiteX5" fmla="*/ 3156684 w 3720722"/>
              <a:gd name="connsiteY5" fmla="*/ 163557 h 1761420"/>
              <a:gd name="connsiteX6" fmla="*/ 3046480 w 3720722"/>
              <a:gd name="connsiteY6" fmla="*/ -526 h 1761420"/>
              <a:gd name="connsiteX7" fmla="*/ 159931 w 3720722"/>
              <a:gd name="connsiteY7" fmla="*/ -526 h 1761420"/>
              <a:gd name="connsiteX8" fmla="*/ -173 w 3720722"/>
              <a:gd name="connsiteY8" fmla="*/ 160621 h 1761420"/>
              <a:gd name="connsiteX9" fmla="*/ -168 w 3720722"/>
              <a:gd name="connsiteY9" fmla="*/ 161673 h 1761420"/>
              <a:gd name="connsiteX10" fmla="*/ -168 w 3720722"/>
              <a:gd name="connsiteY10" fmla="*/ 601626 h 1761420"/>
              <a:gd name="connsiteX11" fmla="*/ 24309 w 3720722"/>
              <a:gd name="connsiteY11" fmla="*/ 671980 h 1761420"/>
              <a:gd name="connsiteX12" fmla="*/ 59420 w 3720722"/>
              <a:gd name="connsiteY12" fmla="*/ 693306 h 1761420"/>
              <a:gd name="connsiteX13" fmla="*/ 73209 w 3720722"/>
              <a:gd name="connsiteY13" fmla="*/ 691258 h 1761420"/>
              <a:gd name="connsiteX14" fmla="*/ 103446 w 3720722"/>
              <a:gd name="connsiteY14" fmla="*/ 674639 h 1761420"/>
              <a:gd name="connsiteX15" fmla="*/ 494318 w 3720722"/>
              <a:gd name="connsiteY15" fmla="*/ 698237 h 1761420"/>
              <a:gd name="connsiteX16" fmla="*/ 563973 w 3720722"/>
              <a:gd name="connsiteY16" fmla="*/ 879104 h 1761420"/>
              <a:gd name="connsiteX17" fmla="*/ 563973 w 3720722"/>
              <a:gd name="connsiteY17" fmla="*/ 883592 h 1761420"/>
              <a:gd name="connsiteX18" fmla="*/ 284162 w 3720722"/>
              <a:gd name="connsiteY18" fmla="*/ 1157634 h 1761420"/>
              <a:gd name="connsiteX19" fmla="*/ 103446 w 3720722"/>
              <a:gd name="connsiteY19" fmla="*/ 1087946 h 1761420"/>
              <a:gd name="connsiteX20" fmla="*/ 73153 w 3720722"/>
              <a:gd name="connsiteY20" fmla="*/ 1071327 h 1761420"/>
              <a:gd name="connsiteX21" fmla="*/ 59420 w 3720722"/>
              <a:gd name="connsiteY21" fmla="*/ 1069334 h 1761420"/>
              <a:gd name="connsiteX22" fmla="*/ 24199 w 3720722"/>
              <a:gd name="connsiteY22" fmla="*/ 1090827 h 1761420"/>
              <a:gd name="connsiteX23" fmla="*/ -168 w 3720722"/>
              <a:gd name="connsiteY23" fmla="*/ 1161068 h 1761420"/>
              <a:gd name="connsiteX24" fmla="*/ -168 w 3720722"/>
              <a:gd name="connsiteY24" fmla="*/ 1598695 h 1761420"/>
              <a:gd name="connsiteX25" fmla="*/ 158874 w 3720722"/>
              <a:gd name="connsiteY25" fmla="*/ 1760894 h 1761420"/>
              <a:gd name="connsiteX26" fmla="*/ 159931 w 3720722"/>
              <a:gd name="connsiteY26" fmla="*/ 1760894 h 1761420"/>
              <a:gd name="connsiteX27" fmla="*/ 3046425 w 3720722"/>
              <a:gd name="connsiteY27" fmla="*/ 1760894 h 1761420"/>
              <a:gd name="connsiteX28" fmla="*/ 3156684 w 3720722"/>
              <a:gd name="connsiteY28" fmla="*/ 1596813 h 1761420"/>
              <a:gd name="connsiteX29" fmla="*/ 3156684 w 3720722"/>
              <a:gd name="connsiteY29" fmla="*/ 1161290 h 1761420"/>
              <a:gd name="connsiteX30" fmla="*/ 3199712 w 3720722"/>
              <a:gd name="connsiteY30" fmla="*/ 1039419 h 1761420"/>
              <a:gd name="connsiteX31" fmla="*/ 3330904 w 3720722"/>
              <a:gd name="connsiteY31" fmla="*/ 993773 h 1761420"/>
              <a:gd name="connsiteX32" fmla="*/ 3393814 w 3720722"/>
              <a:gd name="connsiteY32" fmla="*/ 1027787 h 1761420"/>
              <a:gd name="connsiteX33" fmla="*/ 3671537 w 3720722"/>
              <a:gd name="connsiteY33" fmla="*/ 1010059 h 1761420"/>
              <a:gd name="connsiteX34" fmla="*/ 3720547 w 3720722"/>
              <a:gd name="connsiteY34" fmla="*/ 882704 h 1761420"/>
              <a:gd name="connsiteX35" fmla="*/ 3720547 w 3720722"/>
              <a:gd name="connsiteY35" fmla="*/ 880156 h 1761420"/>
              <a:gd name="connsiteX36" fmla="*/ 3524009 w 3720722"/>
              <a:gd name="connsiteY36" fmla="*/ 685829 h 1761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720722" h="1761420">
                <a:moveTo>
                  <a:pt x="3524009" y="685829"/>
                </a:moveTo>
                <a:cubicBezTo>
                  <a:pt x="3476051" y="685773"/>
                  <a:pt x="3429755" y="703333"/>
                  <a:pt x="3393814" y="735131"/>
                </a:cubicBezTo>
                <a:cubicBezTo>
                  <a:pt x="3375761" y="751195"/>
                  <a:pt x="3354218" y="762884"/>
                  <a:pt x="3330904" y="769143"/>
                </a:cubicBezTo>
                <a:cubicBezTo>
                  <a:pt x="3272923" y="784488"/>
                  <a:pt x="3230392" y="760280"/>
                  <a:pt x="3199712" y="723497"/>
                </a:cubicBezTo>
                <a:cubicBezTo>
                  <a:pt x="3171580" y="689152"/>
                  <a:pt x="3156351" y="646054"/>
                  <a:pt x="3156684" y="601626"/>
                </a:cubicBezTo>
                <a:lnTo>
                  <a:pt x="3156684" y="163557"/>
                </a:lnTo>
                <a:cubicBezTo>
                  <a:pt x="3156684" y="91543"/>
                  <a:pt x="3113101" y="26728"/>
                  <a:pt x="3046480" y="-526"/>
                </a:cubicBezTo>
                <a:lnTo>
                  <a:pt x="159931" y="-526"/>
                </a:lnTo>
                <a:cubicBezTo>
                  <a:pt x="71237" y="-249"/>
                  <a:pt x="-445" y="71877"/>
                  <a:pt x="-173" y="160621"/>
                </a:cubicBezTo>
                <a:cubicBezTo>
                  <a:pt x="-173" y="160954"/>
                  <a:pt x="-173" y="161340"/>
                  <a:pt x="-168" y="161673"/>
                </a:cubicBezTo>
                <a:lnTo>
                  <a:pt x="-168" y="601626"/>
                </a:lnTo>
                <a:cubicBezTo>
                  <a:pt x="-439" y="627220"/>
                  <a:pt x="8216" y="652092"/>
                  <a:pt x="24309" y="671980"/>
                </a:cubicBezTo>
                <a:cubicBezTo>
                  <a:pt x="42142" y="693306"/>
                  <a:pt x="54214" y="693306"/>
                  <a:pt x="59420" y="693306"/>
                </a:cubicBezTo>
                <a:cubicBezTo>
                  <a:pt x="64088" y="693251"/>
                  <a:pt x="68723" y="692532"/>
                  <a:pt x="73209" y="691258"/>
                </a:cubicBezTo>
                <a:cubicBezTo>
                  <a:pt x="84434" y="688100"/>
                  <a:pt x="94779" y="682449"/>
                  <a:pt x="103446" y="674639"/>
                </a:cubicBezTo>
                <a:cubicBezTo>
                  <a:pt x="217891" y="573153"/>
                  <a:pt x="392892" y="583733"/>
                  <a:pt x="494318" y="698237"/>
                </a:cubicBezTo>
                <a:cubicBezTo>
                  <a:pt x="538560" y="748149"/>
                  <a:pt x="563292" y="812407"/>
                  <a:pt x="563973" y="879104"/>
                </a:cubicBezTo>
                <a:lnTo>
                  <a:pt x="563973" y="883592"/>
                </a:lnTo>
                <a:cubicBezTo>
                  <a:pt x="562356" y="1036539"/>
                  <a:pt x="437079" y="1159241"/>
                  <a:pt x="284162" y="1157634"/>
                </a:cubicBezTo>
                <a:cubicBezTo>
                  <a:pt x="217503" y="1156914"/>
                  <a:pt x="153336" y="1132152"/>
                  <a:pt x="103446" y="1087946"/>
                </a:cubicBezTo>
                <a:cubicBezTo>
                  <a:pt x="94751" y="1080136"/>
                  <a:pt x="84390" y="1074485"/>
                  <a:pt x="73153" y="1071327"/>
                </a:cubicBezTo>
                <a:cubicBezTo>
                  <a:pt x="68679" y="1070053"/>
                  <a:pt x="64066" y="1069389"/>
                  <a:pt x="59420" y="1069334"/>
                </a:cubicBezTo>
                <a:cubicBezTo>
                  <a:pt x="54214" y="1069334"/>
                  <a:pt x="42142" y="1069334"/>
                  <a:pt x="24199" y="1090827"/>
                </a:cubicBezTo>
                <a:cubicBezTo>
                  <a:pt x="8172" y="1110714"/>
                  <a:pt x="-445" y="1135532"/>
                  <a:pt x="-168" y="1161068"/>
                </a:cubicBezTo>
                <a:lnTo>
                  <a:pt x="-168" y="1598695"/>
                </a:lnTo>
                <a:cubicBezTo>
                  <a:pt x="-1026" y="1687439"/>
                  <a:pt x="70180" y="1760008"/>
                  <a:pt x="158874" y="1760894"/>
                </a:cubicBezTo>
                <a:cubicBezTo>
                  <a:pt x="159223" y="1760894"/>
                  <a:pt x="159577" y="1760894"/>
                  <a:pt x="159931" y="1760894"/>
                </a:cubicBezTo>
                <a:lnTo>
                  <a:pt x="3046425" y="1760894"/>
                </a:lnTo>
                <a:cubicBezTo>
                  <a:pt x="3113101" y="1733695"/>
                  <a:pt x="3156684" y="1668827"/>
                  <a:pt x="3156684" y="1596813"/>
                </a:cubicBezTo>
                <a:lnTo>
                  <a:pt x="3156684" y="1161290"/>
                </a:lnTo>
                <a:cubicBezTo>
                  <a:pt x="3156351" y="1116863"/>
                  <a:pt x="3171580" y="1073764"/>
                  <a:pt x="3199712" y="1039419"/>
                </a:cubicBezTo>
                <a:cubicBezTo>
                  <a:pt x="3230392" y="1002637"/>
                  <a:pt x="3272923" y="978484"/>
                  <a:pt x="3330904" y="993773"/>
                </a:cubicBezTo>
                <a:cubicBezTo>
                  <a:pt x="3354218" y="1000034"/>
                  <a:pt x="3375761" y="1011721"/>
                  <a:pt x="3393814" y="1027787"/>
                </a:cubicBezTo>
                <a:cubicBezTo>
                  <a:pt x="3475387" y="1099580"/>
                  <a:pt x="3599712" y="1091659"/>
                  <a:pt x="3671537" y="1010059"/>
                </a:cubicBezTo>
                <a:cubicBezTo>
                  <a:pt x="3702494" y="974828"/>
                  <a:pt x="3719938" y="929626"/>
                  <a:pt x="3720547" y="882704"/>
                </a:cubicBezTo>
                <a:lnTo>
                  <a:pt x="3720547" y="880156"/>
                </a:lnTo>
                <a:cubicBezTo>
                  <a:pt x="3719107" y="772523"/>
                  <a:pt x="3631609" y="685994"/>
                  <a:pt x="3524009" y="685829"/>
                </a:cubicBezTo>
                <a:close/>
              </a:path>
            </a:pathLst>
          </a:custGeom>
          <a:solidFill>
            <a:schemeClr val="accent2"/>
          </a:solidFill>
          <a:ln w="553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900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3B771D7F-FEBA-A949-B3AF-E9EDC4E5689D}"/>
              </a:ext>
            </a:extLst>
          </p:cNvPr>
          <p:cNvSpPr/>
          <p:nvPr/>
        </p:nvSpPr>
        <p:spPr>
          <a:xfrm>
            <a:off x="3503344" y="1591301"/>
            <a:ext cx="1836523" cy="1837097"/>
          </a:xfrm>
          <a:custGeom>
            <a:avLst/>
            <a:gdLst>
              <a:gd name="connsiteX0" fmla="*/ 2224111 w 2224111"/>
              <a:gd name="connsiteY0" fmla="*/ 1112403 h 2224806"/>
              <a:gd name="connsiteX1" fmla="*/ 1112056 w 2224111"/>
              <a:gd name="connsiteY1" fmla="*/ 2224807 h 2224806"/>
              <a:gd name="connsiteX2" fmla="*/ 0 w 2224111"/>
              <a:gd name="connsiteY2" fmla="*/ 1112403 h 2224806"/>
              <a:gd name="connsiteX3" fmla="*/ 1112056 w 2224111"/>
              <a:gd name="connsiteY3" fmla="*/ 0 h 2224806"/>
              <a:gd name="connsiteX4" fmla="*/ 2224111 w 2224111"/>
              <a:gd name="connsiteY4" fmla="*/ 1112403 h 2224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4111" h="2224806">
                <a:moveTo>
                  <a:pt x="2224111" y="1112403"/>
                </a:moveTo>
                <a:cubicBezTo>
                  <a:pt x="2224111" y="1726766"/>
                  <a:pt x="1726227" y="2224807"/>
                  <a:pt x="1112056" y="2224807"/>
                </a:cubicBezTo>
                <a:cubicBezTo>
                  <a:pt x="497884" y="2224807"/>
                  <a:pt x="0" y="1726766"/>
                  <a:pt x="0" y="1112403"/>
                </a:cubicBezTo>
                <a:cubicBezTo>
                  <a:pt x="0" y="498040"/>
                  <a:pt x="497884" y="0"/>
                  <a:pt x="1112056" y="0"/>
                </a:cubicBezTo>
                <a:cubicBezTo>
                  <a:pt x="1726227" y="0"/>
                  <a:pt x="2224111" y="498040"/>
                  <a:pt x="2224111" y="1112403"/>
                </a:cubicBezTo>
                <a:close/>
              </a:path>
            </a:pathLst>
          </a:custGeom>
          <a:solidFill>
            <a:schemeClr val="accent2"/>
          </a:solidFill>
          <a:ln w="553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90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93302D67-B420-0846-92C0-D710F571C82B}"/>
              </a:ext>
            </a:extLst>
          </p:cNvPr>
          <p:cNvSpPr/>
          <p:nvPr/>
        </p:nvSpPr>
        <p:spPr>
          <a:xfrm>
            <a:off x="3694487" y="1782411"/>
            <a:ext cx="1454146" cy="1454603"/>
          </a:xfrm>
          <a:custGeom>
            <a:avLst/>
            <a:gdLst>
              <a:gd name="connsiteX0" fmla="*/ 880398 w 1761035"/>
              <a:gd name="connsiteY0" fmla="*/ 1761061 h 1761589"/>
              <a:gd name="connsiteX1" fmla="*/ -175 w 1761035"/>
              <a:gd name="connsiteY1" fmla="*/ 880323 h 1761589"/>
              <a:gd name="connsiteX2" fmla="*/ 880287 w 1761035"/>
              <a:gd name="connsiteY2" fmla="*/ -526 h 1761589"/>
              <a:gd name="connsiteX3" fmla="*/ 1760860 w 1761035"/>
              <a:gd name="connsiteY3" fmla="*/ 880212 h 1761589"/>
              <a:gd name="connsiteX4" fmla="*/ 1502908 w 1761035"/>
              <a:gd name="connsiteY4" fmla="*/ 1503139 h 1761589"/>
              <a:gd name="connsiteX5" fmla="*/ 880398 w 1761035"/>
              <a:gd name="connsiteY5" fmla="*/ 1761061 h 1761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1035" h="1761589">
                <a:moveTo>
                  <a:pt x="880398" y="1761061"/>
                </a:moveTo>
                <a:cubicBezTo>
                  <a:pt x="394103" y="1761116"/>
                  <a:pt x="-142" y="1366754"/>
                  <a:pt x="-175" y="880323"/>
                </a:cubicBezTo>
                <a:cubicBezTo>
                  <a:pt x="-203" y="393892"/>
                  <a:pt x="393992" y="-470"/>
                  <a:pt x="880287" y="-526"/>
                </a:cubicBezTo>
                <a:cubicBezTo>
                  <a:pt x="1366566" y="-581"/>
                  <a:pt x="1760805" y="393782"/>
                  <a:pt x="1760860" y="880212"/>
                </a:cubicBezTo>
                <a:cubicBezTo>
                  <a:pt x="1760860" y="1113872"/>
                  <a:pt x="1668101" y="1337948"/>
                  <a:pt x="1502908" y="1503139"/>
                </a:cubicBezTo>
                <a:cubicBezTo>
                  <a:pt x="1338157" y="1668827"/>
                  <a:pt x="1113985" y="1761726"/>
                  <a:pt x="880398" y="1761061"/>
                </a:cubicBezTo>
                <a:close/>
              </a:path>
            </a:pathLst>
          </a:custGeom>
          <a:solidFill>
            <a:srgbClr val="FFFFFF"/>
          </a:solidFill>
          <a:ln w="553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900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01325CF6-1AB4-2243-BCE2-5589D499E9F3}"/>
              </a:ext>
            </a:extLst>
          </p:cNvPr>
          <p:cNvSpPr/>
          <p:nvPr/>
        </p:nvSpPr>
        <p:spPr>
          <a:xfrm>
            <a:off x="5635538" y="1782549"/>
            <a:ext cx="3057599" cy="1454463"/>
          </a:xfrm>
          <a:custGeom>
            <a:avLst/>
            <a:gdLst>
              <a:gd name="connsiteX0" fmla="*/ 3506011 w 3702889"/>
              <a:gd name="connsiteY0" fmla="*/ 685829 h 1761420"/>
              <a:gd name="connsiteX1" fmla="*/ 3375871 w 3702889"/>
              <a:gd name="connsiteY1" fmla="*/ 735131 h 1761420"/>
              <a:gd name="connsiteX2" fmla="*/ 3312961 w 3702889"/>
              <a:gd name="connsiteY2" fmla="*/ 769143 h 1761420"/>
              <a:gd name="connsiteX3" fmla="*/ 3181714 w 3702889"/>
              <a:gd name="connsiteY3" fmla="*/ 723497 h 1761420"/>
              <a:gd name="connsiteX4" fmla="*/ 3138685 w 3702889"/>
              <a:gd name="connsiteY4" fmla="*/ 601626 h 1761420"/>
              <a:gd name="connsiteX5" fmla="*/ 3138685 w 3702889"/>
              <a:gd name="connsiteY5" fmla="*/ 163557 h 1761420"/>
              <a:gd name="connsiteX6" fmla="*/ 3028537 w 3702889"/>
              <a:gd name="connsiteY6" fmla="*/ -526 h 1761420"/>
              <a:gd name="connsiteX7" fmla="*/ 159931 w 3702889"/>
              <a:gd name="connsiteY7" fmla="*/ -526 h 1761420"/>
              <a:gd name="connsiteX8" fmla="*/ -168 w 3702889"/>
              <a:gd name="connsiteY8" fmla="*/ 160621 h 1761420"/>
              <a:gd name="connsiteX9" fmla="*/ -168 w 3702889"/>
              <a:gd name="connsiteY9" fmla="*/ 161673 h 1761420"/>
              <a:gd name="connsiteX10" fmla="*/ -168 w 3702889"/>
              <a:gd name="connsiteY10" fmla="*/ 601626 h 1761420"/>
              <a:gd name="connsiteX11" fmla="*/ 24309 w 3702889"/>
              <a:gd name="connsiteY11" fmla="*/ 671980 h 1761420"/>
              <a:gd name="connsiteX12" fmla="*/ 59418 w 3702889"/>
              <a:gd name="connsiteY12" fmla="*/ 693306 h 1761420"/>
              <a:gd name="connsiteX13" fmla="*/ 73208 w 3702889"/>
              <a:gd name="connsiteY13" fmla="*/ 691258 h 1761420"/>
              <a:gd name="connsiteX14" fmla="*/ 103500 w 3702889"/>
              <a:gd name="connsiteY14" fmla="*/ 674639 h 1761420"/>
              <a:gd name="connsiteX15" fmla="*/ 494361 w 3702889"/>
              <a:gd name="connsiteY15" fmla="*/ 698348 h 1761420"/>
              <a:gd name="connsiteX16" fmla="*/ 563973 w 3702889"/>
              <a:gd name="connsiteY16" fmla="*/ 879104 h 1761420"/>
              <a:gd name="connsiteX17" fmla="*/ 563973 w 3702889"/>
              <a:gd name="connsiteY17" fmla="*/ 883592 h 1761420"/>
              <a:gd name="connsiteX18" fmla="*/ 284089 w 3702889"/>
              <a:gd name="connsiteY18" fmla="*/ 1157579 h 1761420"/>
              <a:gd name="connsiteX19" fmla="*/ 103500 w 3702889"/>
              <a:gd name="connsiteY19" fmla="*/ 1087946 h 1761420"/>
              <a:gd name="connsiteX20" fmla="*/ 73153 w 3702889"/>
              <a:gd name="connsiteY20" fmla="*/ 1071327 h 1761420"/>
              <a:gd name="connsiteX21" fmla="*/ 59418 w 3702889"/>
              <a:gd name="connsiteY21" fmla="*/ 1069334 h 1761420"/>
              <a:gd name="connsiteX22" fmla="*/ 24253 w 3702889"/>
              <a:gd name="connsiteY22" fmla="*/ 1090827 h 1761420"/>
              <a:gd name="connsiteX23" fmla="*/ -168 w 3702889"/>
              <a:gd name="connsiteY23" fmla="*/ 1161068 h 1761420"/>
              <a:gd name="connsiteX24" fmla="*/ -168 w 3702889"/>
              <a:gd name="connsiteY24" fmla="*/ 1598695 h 1761420"/>
              <a:gd name="connsiteX25" fmla="*/ 158879 w 3702889"/>
              <a:gd name="connsiteY25" fmla="*/ 1760894 h 1761420"/>
              <a:gd name="connsiteX26" fmla="*/ 159931 w 3702889"/>
              <a:gd name="connsiteY26" fmla="*/ 1760894 h 1761420"/>
              <a:gd name="connsiteX27" fmla="*/ 3028537 w 3702889"/>
              <a:gd name="connsiteY27" fmla="*/ 1760894 h 1761420"/>
              <a:gd name="connsiteX28" fmla="*/ 3138795 w 3702889"/>
              <a:gd name="connsiteY28" fmla="*/ 1596813 h 1761420"/>
              <a:gd name="connsiteX29" fmla="*/ 3138795 w 3702889"/>
              <a:gd name="connsiteY29" fmla="*/ 1161290 h 1761420"/>
              <a:gd name="connsiteX30" fmla="*/ 3181825 w 3702889"/>
              <a:gd name="connsiteY30" fmla="*/ 1039419 h 1761420"/>
              <a:gd name="connsiteX31" fmla="*/ 3313071 w 3702889"/>
              <a:gd name="connsiteY31" fmla="*/ 993773 h 1761420"/>
              <a:gd name="connsiteX32" fmla="*/ 3375981 w 3702889"/>
              <a:gd name="connsiteY32" fmla="*/ 1027787 h 1761420"/>
              <a:gd name="connsiteX33" fmla="*/ 3653594 w 3702889"/>
              <a:gd name="connsiteY33" fmla="*/ 1010226 h 1761420"/>
              <a:gd name="connsiteX34" fmla="*/ 3702714 w 3702889"/>
              <a:gd name="connsiteY34" fmla="*/ 882704 h 1761420"/>
              <a:gd name="connsiteX35" fmla="*/ 3702714 w 3702889"/>
              <a:gd name="connsiteY35" fmla="*/ 880156 h 1761420"/>
              <a:gd name="connsiteX36" fmla="*/ 3506011 w 3702889"/>
              <a:gd name="connsiteY36" fmla="*/ 685829 h 1761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702889" h="1761420">
                <a:moveTo>
                  <a:pt x="3506011" y="685829"/>
                </a:moveTo>
                <a:cubicBezTo>
                  <a:pt x="3458053" y="685773"/>
                  <a:pt x="3411756" y="703333"/>
                  <a:pt x="3375871" y="735131"/>
                </a:cubicBezTo>
                <a:cubicBezTo>
                  <a:pt x="3357818" y="751195"/>
                  <a:pt x="3336275" y="762828"/>
                  <a:pt x="3312961" y="769143"/>
                </a:cubicBezTo>
                <a:cubicBezTo>
                  <a:pt x="3254924" y="784488"/>
                  <a:pt x="3212394" y="760280"/>
                  <a:pt x="3181714" y="723497"/>
                </a:cubicBezTo>
                <a:cubicBezTo>
                  <a:pt x="3153582" y="689152"/>
                  <a:pt x="3138353" y="646054"/>
                  <a:pt x="3138685" y="601626"/>
                </a:cubicBezTo>
                <a:lnTo>
                  <a:pt x="3138685" y="163557"/>
                </a:lnTo>
                <a:cubicBezTo>
                  <a:pt x="3138685" y="91543"/>
                  <a:pt x="3095157" y="26728"/>
                  <a:pt x="3028537" y="-526"/>
                </a:cubicBezTo>
                <a:lnTo>
                  <a:pt x="159931" y="-526"/>
                </a:lnTo>
                <a:cubicBezTo>
                  <a:pt x="71214" y="-249"/>
                  <a:pt x="-445" y="71877"/>
                  <a:pt x="-168" y="160621"/>
                </a:cubicBezTo>
                <a:cubicBezTo>
                  <a:pt x="-168" y="160954"/>
                  <a:pt x="-168" y="161340"/>
                  <a:pt x="-168" y="161673"/>
                </a:cubicBezTo>
                <a:lnTo>
                  <a:pt x="-168" y="601626"/>
                </a:lnTo>
                <a:cubicBezTo>
                  <a:pt x="-445" y="627220"/>
                  <a:pt x="8193" y="652092"/>
                  <a:pt x="24309" y="671980"/>
                </a:cubicBezTo>
                <a:cubicBezTo>
                  <a:pt x="42140" y="693306"/>
                  <a:pt x="54269" y="693306"/>
                  <a:pt x="59418" y="693306"/>
                </a:cubicBezTo>
                <a:cubicBezTo>
                  <a:pt x="64071" y="693251"/>
                  <a:pt x="68722" y="692532"/>
                  <a:pt x="73208" y="691258"/>
                </a:cubicBezTo>
                <a:cubicBezTo>
                  <a:pt x="84450" y="688100"/>
                  <a:pt x="94805" y="682449"/>
                  <a:pt x="103500" y="674639"/>
                </a:cubicBezTo>
                <a:cubicBezTo>
                  <a:pt x="217967" y="573209"/>
                  <a:pt x="392964" y="583789"/>
                  <a:pt x="494361" y="698348"/>
                </a:cubicBezTo>
                <a:cubicBezTo>
                  <a:pt x="538553" y="748259"/>
                  <a:pt x="563308" y="812407"/>
                  <a:pt x="563973" y="879104"/>
                </a:cubicBezTo>
                <a:lnTo>
                  <a:pt x="563973" y="883592"/>
                </a:lnTo>
                <a:cubicBezTo>
                  <a:pt x="562311" y="1036539"/>
                  <a:pt x="437045" y="1159241"/>
                  <a:pt x="284089" y="1157579"/>
                </a:cubicBezTo>
                <a:cubicBezTo>
                  <a:pt x="217469" y="1156858"/>
                  <a:pt x="153396" y="1132152"/>
                  <a:pt x="103500" y="1087946"/>
                </a:cubicBezTo>
                <a:cubicBezTo>
                  <a:pt x="94750" y="1080191"/>
                  <a:pt x="84394" y="1074485"/>
                  <a:pt x="73153" y="1071327"/>
                </a:cubicBezTo>
                <a:cubicBezTo>
                  <a:pt x="68667" y="1070053"/>
                  <a:pt x="64071" y="1069389"/>
                  <a:pt x="59418" y="1069334"/>
                </a:cubicBezTo>
                <a:cubicBezTo>
                  <a:pt x="54269" y="1069334"/>
                  <a:pt x="42140" y="1069334"/>
                  <a:pt x="24253" y="1090827"/>
                </a:cubicBezTo>
                <a:cubicBezTo>
                  <a:pt x="8193" y="1110659"/>
                  <a:pt x="-445" y="1135532"/>
                  <a:pt x="-168" y="1161068"/>
                </a:cubicBezTo>
                <a:lnTo>
                  <a:pt x="-168" y="1598695"/>
                </a:lnTo>
                <a:cubicBezTo>
                  <a:pt x="-999" y="1687439"/>
                  <a:pt x="70162" y="1760008"/>
                  <a:pt x="158879" y="1760894"/>
                </a:cubicBezTo>
                <a:cubicBezTo>
                  <a:pt x="159211" y="1760894"/>
                  <a:pt x="159599" y="1760894"/>
                  <a:pt x="159931" y="1760894"/>
                </a:cubicBezTo>
                <a:lnTo>
                  <a:pt x="3028537" y="1760894"/>
                </a:lnTo>
                <a:cubicBezTo>
                  <a:pt x="3095213" y="1733695"/>
                  <a:pt x="3138795" y="1668827"/>
                  <a:pt x="3138795" y="1596813"/>
                </a:cubicBezTo>
                <a:lnTo>
                  <a:pt x="3138795" y="1161290"/>
                </a:lnTo>
                <a:cubicBezTo>
                  <a:pt x="3138463" y="1116863"/>
                  <a:pt x="3153692" y="1073764"/>
                  <a:pt x="3181825" y="1039419"/>
                </a:cubicBezTo>
                <a:cubicBezTo>
                  <a:pt x="3212505" y="1002637"/>
                  <a:pt x="3255035" y="978484"/>
                  <a:pt x="3313071" y="993773"/>
                </a:cubicBezTo>
                <a:cubicBezTo>
                  <a:pt x="3336386" y="1000089"/>
                  <a:pt x="3357928" y="1011721"/>
                  <a:pt x="3375981" y="1027787"/>
                </a:cubicBezTo>
                <a:cubicBezTo>
                  <a:pt x="3457499" y="1099635"/>
                  <a:pt x="3581768" y="1091768"/>
                  <a:pt x="3653594" y="1010226"/>
                </a:cubicBezTo>
                <a:cubicBezTo>
                  <a:pt x="3684661" y="974939"/>
                  <a:pt x="3702105" y="929735"/>
                  <a:pt x="3702714" y="882704"/>
                </a:cubicBezTo>
                <a:lnTo>
                  <a:pt x="3702714" y="880156"/>
                </a:lnTo>
                <a:cubicBezTo>
                  <a:pt x="3701275" y="772467"/>
                  <a:pt x="3613666" y="685884"/>
                  <a:pt x="3506011" y="685829"/>
                </a:cubicBezTo>
                <a:close/>
              </a:path>
            </a:pathLst>
          </a:custGeom>
          <a:solidFill>
            <a:schemeClr val="accent3"/>
          </a:solidFill>
          <a:ln w="553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90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C88A404-CA8B-6349-B811-C47A4778EB96}"/>
              </a:ext>
            </a:extLst>
          </p:cNvPr>
          <p:cNvSpPr/>
          <p:nvPr/>
        </p:nvSpPr>
        <p:spPr>
          <a:xfrm>
            <a:off x="6194338" y="1591301"/>
            <a:ext cx="1836523" cy="1837097"/>
          </a:xfrm>
          <a:custGeom>
            <a:avLst/>
            <a:gdLst>
              <a:gd name="connsiteX0" fmla="*/ 2224111 w 2224111"/>
              <a:gd name="connsiteY0" fmla="*/ 1112403 h 2224806"/>
              <a:gd name="connsiteX1" fmla="*/ 1112055 w 2224111"/>
              <a:gd name="connsiteY1" fmla="*/ 2224807 h 2224806"/>
              <a:gd name="connsiteX2" fmla="*/ -1 w 2224111"/>
              <a:gd name="connsiteY2" fmla="*/ 1112403 h 2224806"/>
              <a:gd name="connsiteX3" fmla="*/ 1112055 w 2224111"/>
              <a:gd name="connsiteY3" fmla="*/ 0 h 2224806"/>
              <a:gd name="connsiteX4" fmla="*/ 2224111 w 2224111"/>
              <a:gd name="connsiteY4" fmla="*/ 1112403 h 2224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4111" h="2224806">
                <a:moveTo>
                  <a:pt x="2224111" y="1112403"/>
                </a:moveTo>
                <a:cubicBezTo>
                  <a:pt x="2224111" y="1726766"/>
                  <a:pt x="1726227" y="2224807"/>
                  <a:pt x="1112055" y="2224807"/>
                </a:cubicBezTo>
                <a:cubicBezTo>
                  <a:pt x="497884" y="2224807"/>
                  <a:pt x="-1" y="1726766"/>
                  <a:pt x="-1" y="1112403"/>
                </a:cubicBezTo>
                <a:cubicBezTo>
                  <a:pt x="-1" y="498040"/>
                  <a:pt x="497883" y="0"/>
                  <a:pt x="1112055" y="0"/>
                </a:cubicBezTo>
                <a:cubicBezTo>
                  <a:pt x="1726226" y="0"/>
                  <a:pt x="2224111" y="498040"/>
                  <a:pt x="2224111" y="1112403"/>
                </a:cubicBezTo>
                <a:close/>
              </a:path>
            </a:pathLst>
          </a:custGeom>
          <a:solidFill>
            <a:schemeClr val="accent3"/>
          </a:solidFill>
          <a:ln w="553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90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72B3367A-F706-2545-B90E-61D7713D5FA0}"/>
              </a:ext>
            </a:extLst>
          </p:cNvPr>
          <p:cNvSpPr/>
          <p:nvPr/>
        </p:nvSpPr>
        <p:spPr>
          <a:xfrm>
            <a:off x="6385480" y="1782411"/>
            <a:ext cx="1454146" cy="1454603"/>
          </a:xfrm>
          <a:custGeom>
            <a:avLst/>
            <a:gdLst>
              <a:gd name="connsiteX0" fmla="*/ 880397 w 1761036"/>
              <a:gd name="connsiteY0" fmla="*/ 1761061 h 1761589"/>
              <a:gd name="connsiteX1" fmla="*/ -175 w 1761036"/>
              <a:gd name="connsiteY1" fmla="*/ 880323 h 1761589"/>
              <a:gd name="connsiteX2" fmla="*/ 880287 w 1761036"/>
              <a:gd name="connsiteY2" fmla="*/ -526 h 1761589"/>
              <a:gd name="connsiteX3" fmla="*/ 1760861 w 1761036"/>
              <a:gd name="connsiteY3" fmla="*/ 880212 h 1761589"/>
              <a:gd name="connsiteX4" fmla="*/ 1502907 w 1761036"/>
              <a:gd name="connsiteY4" fmla="*/ 1503139 h 1761589"/>
              <a:gd name="connsiteX5" fmla="*/ 880397 w 1761036"/>
              <a:gd name="connsiteY5" fmla="*/ 1761061 h 1761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1036" h="1761589">
                <a:moveTo>
                  <a:pt x="880397" y="1761061"/>
                </a:moveTo>
                <a:cubicBezTo>
                  <a:pt x="394119" y="1761116"/>
                  <a:pt x="-121" y="1366754"/>
                  <a:pt x="-175" y="880323"/>
                </a:cubicBezTo>
                <a:cubicBezTo>
                  <a:pt x="-231" y="393892"/>
                  <a:pt x="394008" y="-470"/>
                  <a:pt x="880287" y="-526"/>
                </a:cubicBezTo>
                <a:cubicBezTo>
                  <a:pt x="1366566" y="-581"/>
                  <a:pt x="1760805" y="393782"/>
                  <a:pt x="1760861" y="880212"/>
                </a:cubicBezTo>
                <a:cubicBezTo>
                  <a:pt x="1760861" y="1113872"/>
                  <a:pt x="1668102" y="1337948"/>
                  <a:pt x="1502907" y="1503139"/>
                </a:cubicBezTo>
                <a:cubicBezTo>
                  <a:pt x="1338156" y="1668827"/>
                  <a:pt x="1113984" y="1761671"/>
                  <a:pt x="880397" y="1761061"/>
                </a:cubicBezTo>
                <a:close/>
              </a:path>
            </a:pathLst>
          </a:custGeom>
          <a:solidFill>
            <a:srgbClr val="FFFFFF"/>
          </a:solidFill>
          <a:ln w="553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900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ADCB20F6-F389-5B4C-B3FF-2D905CDEA028}"/>
              </a:ext>
            </a:extLst>
          </p:cNvPr>
          <p:cNvSpPr/>
          <p:nvPr/>
        </p:nvSpPr>
        <p:spPr>
          <a:xfrm>
            <a:off x="8302705" y="1782549"/>
            <a:ext cx="3057602" cy="1454189"/>
          </a:xfrm>
          <a:custGeom>
            <a:avLst/>
            <a:gdLst>
              <a:gd name="connsiteX0" fmla="*/ 3506069 w 3702893"/>
              <a:gd name="connsiteY0" fmla="*/ 685829 h 1761088"/>
              <a:gd name="connsiteX1" fmla="*/ 3375874 w 3702893"/>
              <a:gd name="connsiteY1" fmla="*/ 735131 h 1761088"/>
              <a:gd name="connsiteX2" fmla="*/ 3312963 w 3702893"/>
              <a:gd name="connsiteY2" fmla="*/ 769143 h 1761088"/>
              <a:gd name="connsiteX3" fmla="*/ 3181716 w 3702893"/>
              <a:gd name="connsiteY3" fmla="*/ 723497 h 1761088"/>
              <a:gd name="connsiteX4" fmla="*/ 3138687 w 3702893"/>
              <a:gd name="connsiteY4" fmla="*/ 601626 h 1761088"/>
              <a:gd name="connsiteX5" fmla="*/ 3138687 w 3702893"/>
              <a:gd name="connsiteY5" fmla="*/ 163557 h 1761088"/>
              <a:gd name="connsiteX6" fmla="*/ 3028540 w 3702893"/>
              <a:gd name="connsiteY6" fmla="*/ -526 h 1761088"/>
              <a:gd name="connsiteX7" fmla="*/ 159933 w 3702893"/>
              <a:gd name="connsiteY7" fmla="*/ -526 h 1761088"/>
              <a:gd name="connsiteX8" fmla="*/ -166 w 3702893"/>
              <a:gd name="connsiteY8" fmla="*/ 160621 h 1761088"/>
              <a:gd name="connsiteX9" fmla="*/ -166 w 3702893"/>
              <a:gd name="connsiteY9" fmla="*/ 161673 h 1761088"/>
              <a:gd name="connsiteX10" fmla="*/ -166 w 3702893"/>
              <a:gd name="connsiteY10" fmla="*/ 163557 h 1761088"/>
              <a:gd name="connsiteX11" fmla="*/ -166 w 3702893"/>
              <a:gd name="connsiteY11" fmla="*/ 601626 h 1761088"/>
              <a:gd name="connsiteX12" fmla="*/ 24311 w 3702893"/>
              <a:gd name="connsiteY12" fmla="*/ 671980 h 1761088"/>
              <a:gd name="connsiteX13" fmla="*/ 59366 w 3702893"/>
              <a:gd name="connsiteY13" fmla="*/ 693306 h 1761088"/>
              <a:gd name="connsiteX14" fmla="*/ 73210 w 3702893"/>
              <a:gd name="connsiteY14" fmla="*/ 691258 h 1761088"/>
              <a:gd name="connsiteX15" fmla="*/ 103447 w 3702893"/>
              <a:gd name="connsiteY15" fmla="*/ 674639 h 1761088"/>
              <a:gd name="connsiteX16" fmla="*/ 494309 w 3702893"/>
              <a:gd name="connsiteY16" fmla="*/ 698348 h 1761088"/>
              <a:gd name="connsiteX17" fmla="*/ 563920 w 3702893"/>
              <a:gd name="connsiteY17" fmla="*/ 878993 h 1761088"/>
              <a:gd name="connsiteX18" fmla="*/ 563920 w 3702893"/>
              <a:gd name="connsiteY18" fmla="*/ 883481 h 1761088"/>
              <a:gd name="connsiteX19" fmla="*/ 284037 w 3702893"/>
              <a:gd name="connsiteY19" fmla="*/ 1157468 h 1761088"/>
              <a:gd name="connsiteX20" fmla="*/ 103447 w 3702893"/>
              <a:gd name="connsiteY20" fmla="*/ 1087835 h 1761088"/>
              <a:gd name="connsiteX21" fmla="*/ 73155 w 3702893"/>
              <a:gd name="connsiteY21" fmla="*/ 1071216 h 1761088"/>
              <a:gd name="connsiteX22" fmla="*/ 59366 w 3702893"/>
              <a:gd name="connsiteY22" fmla="*/ 1069223 h 1761088"/>
              <a:gd name="connsiteX23" fmla="*/ 24200 w 3702893"/>
              <a:gd name="connsiteY23" fmla="*/ 1090716 h 1761088"/>
              <a:gd name="connsiteX24" fmla="*/ -166 w 3702893"/>
              <a:gd name="connsiteY24" fmla="*/ 1160957 h 1761088"/>
              <a:gd name="connsiteX25" fmla="*/ -166 w 3702893"/>
              <a:gd name="connsiteY25" fmla="*/ 1596480 h 1761088"/>
              <a:gd name="connsiteX26" fmla="*/ -166 w 3702893"/>
              <a:gd name="connsiteY26" fmla="*/ 1598364 h 1761088"/>
              <a:gd name="connsiteX27" fmla="*/ 158881 w 3702893"/>
              <a:gd name="connsiteY27" fmla="*/ 1760563 h 1761088"/>
              <a:gd name="connsiteX28" fmla="*/ 159933 w 3702893"/>
              <a:gd name="connsiteY28" fmla="*/ 1760563 h 1761088"/>
              <a:gd name="connsiteX29" fmla="*/ 3028540 w 3702893"/>
              <a:gd name="connsiteY29" fmla="*/ 1760563 h 1761088"/>
              <a:gd name="connsiteX30" fmla="*/ 3138798 w 3702893"/>
              <a:gd name="connsiteY30" fmla="*/ 1596480 h 1761088"/>
              <a:gd name="connsiteX31" fmla="*/ 3138798 w 3702893"/>
              <a:gd name="connsiteY31" fmla="*/ 1160957 h 1761088"/>
              <a:gd name="connsiteX32" fmla="*/ 3181827 w 3702893"/>
              <a:gd name="connsiteY32" fmla="*/ 1039087 h 1761088"/>
              <a:gd name="connsiteX33" fmla="*/ 3313074 w 3702893"/>
              <a:gd name="connsiteY33" fmla="*/ 993441 h 1761088"/>
              <a:gd name="connsiteX34" fmla="*/ 3375985 w 3702893"/>
              <a:gd name="connsiteY34" fmla="*/ 1027454 h 1761088"/>
              <a:gd name="connsiteX35" fmla="*/ 3653596 w 3702893"/>
              <a:gd name="connsiteY35" fmla="*/ 1009894 h 1761088"/>
              <a:gd name="connsiteX36" fmla="*/ 3702718 w 3702893"/>
              <a:gd name="connsiteY36" fmla="*/ 882373 h 1761088"/>
              <a:gd name="connsiteX37" fmla="*/ 3702718 w 3702893"/>
              <a:gd name="connsiteY37" fmla="*/ 879824 h 1761088"/>
              <a:gd name="connsiteX38" fmla="*/ 3506069 w 3702893"/>
              <a:gd name="connsiteY38" fmla="*/ 685829 h 1761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702893" h="1761088">
                <a:moveTo>
                  <a:pt x="3506069" y="685829"/>
                </a:moveTo>
                <a:cubicBezTo>
                  <a:pt x="3458110" y="685773"/>
                  <a:pt x="3411759" y="703333"/>
                  <a:pt x="3375874" y="735131"/>
                </a:cubicBezTo>
                <a:cubicBezTo>
                  <a:pt x="3357820" y="751195"/>
                  <a:pt x="3336277" y="762884"/>
                  <a:pt x="3312963" y="769143"/>
                </a:cubicBezTo>
                <a:cubicBezTo>
                  <a:pt x="3254927" y="784488"/>
                  <a:pt x="3212396" y="760280"/>
                  <a:pt x="3181716" y="723497"/>
                </a:cubicBezTo>
                <a:cubicBezTo>
                  <a:pt x="3153584" y="689152"/>
                  <a:pt x="3138355" y="646054"/>
                  <a:pt x="3138687" y="601626"/>
                </a:cubicBezTo>
                <a:lnTo>
                  <a:pt x="3138687" y="163557"/>
                </a:lnTo>
                <a:cubicBezTo>
                  <a:pt x="3138687" y="91543"/>
                  <a:pt x="3095159" y="26728"/>
                  <a:pt x="3028540" y="-526"/>
                </a:cubicBezTo>
                <a:lnTo>
                  <a:pt x="159933" y="-526"/>
                </a:lnTo>
                <a:cubicBezTo>
                  <a:pt x="71217" y="-249"/>
                  <a:pt x="-443" y="71877"/>
                  <a:pt x="-166" y="160621"/>
                </a:cubicBezTo>
                <a:cubicBezTo>
                  <a:pt x="-166" y="160954"/>
                  <a:pt x="-166" y="161340"/>
                  <a:pt x="-166" y="161673"/>
                </a:cubicBezTo>
                <a:cubicBezTo>
                  <a:pt x="-166" y="162283"/>
                  <a:pt x="-166" y="162892"/>
                  <a:pt x="-166" y="163557"/>
                </a:cubicBezTo>
                <a:lnTo>
                  <a:pt x="-166" y="601626"/>
                </a:lnTo>
                <a:cubicBezTo>
                  <a:pt x="-443" y="627220"/>
                  <a:pt x="8196" y="652092"/>
                  <a:pt x="24311" y="671980"/>
                </a:cubicBezTo>
                <a:cubicBezTo>
                  <a:pt x="42088" y="693306"/>
                  <a:pt x="54216" y="693306"/>
                  <a:pt x="59366" y="693306"/>
                </a:cubicBezTo>
                <a:cubicBezTo>
                  <a:pt x="64073" y="693251"/>
                  <a:pt x="68725" y="692532"/>
                  <a:pt x="73210" y="691258"/>
                </a:cubicBezTo>
                <a:cubicBezTo>
                  <a:pt x="84452" y="688100"/>
                  <a:pt x="94753" y="682394"/>
                  <a:pt x="103447" y="674639"/>
                </a:cubicBezTo>
                <a:cubicBezTo>
                  <a:pt x="217914" y="573209"/>
                  <a:pt x="392911" y="583789"/>
                  <a:pt x="494309" y="698348"/>
                </a:cubicBezTo>
                <a:cubicBezTo>
                  <a:pt x="538501" y="748205"/>
                  <a:pt x="563200" y="812352"/>
                  <a:pt x="563920" y="878993"/>
                </a:cubicBezTo>
                <a:lnTo>
                  <a:pt x="563920" y="883481"/>
                </a:lnTo>
                <a:cubicBezTo>
                  <a:pt x="562258" y="1036428"/>
                  <a:pt x="436992" y="1159130"/>
                  <a:pt x="284037" y="1157468"/>
                </a:cubicBezTo>
                <a:cubicBezTo>
                  <a:pt x="217416" y="1156749"/>
                  <a:pt x="153344" y="1132041"/>
                  <a:pt x="103447" y="1087835"/>
                </a:cubicBezTo>
                <a:cubicBezTo>
                  <a:pt x="94753" y="1080080"/>
                  <a:pt x="84397" y="1074374"/>
                  <a:pt x="73155" y="1071216"/>
                </a:cubicBezTo>
                <a:cubicBezTo>
                  <a:pt x="68670" y="1069943"/>
                  <a:pt x="64018" y="1069278"/>
                  <a:pt x="59366" y="1069223"/>
                </a:cubicBezTo>
                <a:cubicBezTo>
                  <a:pt x="54216" y="1069223"/>
                  <a:pt x="42088" y="1069223"/>
                  <a:pt x="24200" y="1090716"/>
                </a:cubicBezTo>
                <a:cubicBezTo>
                  <a:pt x="8141" y="1110604"/>
                  <a:pt x="-498" y="1135421"/>
                  <a:pt x="-166" y="1160957"/>
                </a:cubicBezTo>
                <a:lnTo>
                  <a:pt x="-166" y="1596480"/>
                </a:lnTo>
                <a:cubicBezTo>
                  <a:pt x="-166" y="1597090"/>
                  <a:pt x="-166" y="1597698"/>
                  <a:pt x="-166" y="1598364"/>
                </a:cubicBezTo>
                <a:cubicBezTo>
                  <a:pt x="-996" y="1687108"/>
                  <a:pt x="70165" y="1759676"/>
                  <a:pt x="158881" y="1760563"/>
                </a:cubicBezTo>
                <a:cubicBezTo>
                  <a:pt x="159213" y="1760563"/>
                  <a:pt x="159601" y="1760563"/>
                  <a:pt x="159933" y="1760563"/>
                </a:cubicBezTo>
                <a:lnTo>
                  <a:pt x="3028540" y="1760563"/>
                </a:lnTo>
                <a:cubicBezTo>
                  <a:pt x="3095215" y="1733363"/>
                  <a:pt x="3138798" y="1668494"/>
                  <a:pt x="3138798" y="1596480"/>
                </a:cubicBezTo>
                <a:lnTo>
                  <a:pt x="3138798" y="1160957"/>
                </a:lnTo>
                <a:cubicBezTo>
                  <a:pt x="3138521" y="1116531"/>
                  <a:pt x="3153695" y="1073433"/>
                  <a:pt x="3181827" y="1039087"/>
                </a:cubicBezTo>
                <a:cubicBezTo>
                  <a:pt x="3212507" y="1002304"/>
                  <a:pt x="3255038" y="978151"/>
                  <a:pt x="3313074" y="993441"/>
                </a:cubicBezTo>
                <a:cubicBezTo>
                  <a:pt x="3336388" y="999701"/>
                  <a:pt x="3357931" y="1011389"/>
                  <a:pt x="3375985" y="1027454"/>
                </a:cubicBezTo>
                <a:cubicBezTo>
                  <a:pt x="3457502" y="1099303"/>
                  <a:pt x="3581771" y="1091437"/>
                  <a:pt x="3653596" y="1009894"/>
                </a:cubicBezTo>
                <a:cubicBezTo>
                  <a:pt x="3684664" y="974607"/>
                  <a:pt x="3702108" y="929404"/>
                  <a:pt x="3702718" y="882373"/>
                </a:cubicBezTo>
                <a:lnTo>
                  <a:pt x="3702718" y="879824"/>
                </a:lnTo>
                <a:cubicBezTo>
                  <a:pt x="3701112" y="772301"/>
                  <a:pt x="3613558" y="685938"/>
                  <a:pt x="3506069" y="685829"/>
                </a:cubicBezTo>
                <a:close/>
              </a:path>
            </a:pathLst>
          </a:custGeom>
          <a:solidFill>
            <a:schemeClr val="accent4"/>
          </a:solidFill>
          <a:ln w="553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90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9AD59AB0-8A23-944C-BFC4-25173234A461}"/>
              </a:ext>
            </a:extLst>
          </p:cNvPr>
          <p:cNvSpPr/>
          <p:nvPr/>
        </p:nvSpPr>
        <p:spPr>
          <a:xfrm>
            <a:off x="8861507" y="1591301"/>
            <a:ext cx="1836523" cy="1837097"/>
          </a:xfrm>
          <a:custGeom>
            <a:avLst/>
            <a:gdLst>
              <a:gd name="connsiteX0" fmla="*/ 2224112 w 2224111"/>
              <a:gd name="connsiteY0" fmla="*/ 1112403 h 2224806"/>
              <a:gd name="connsiteX1" fmla="*/ 1112056 w 2224111"/>
              <a:gd name="connsiteY1" fmla="*/ 2224807 h 2224806"/>
              <a:gd name="connsiteX2" fmla="*/ 0 w 2224111"/>
              <a:gd name="connsiteY2" fmla="*/ 1112403 h 2224806"/>
              <a:gd name="connsiteX3" fmla="*/ 1112056 w 2224111"/>
              <a:gd name="connsiteY3" fmla="*/ 0 h 2224806"/>
              <a:gd name="connsiteX4" fmla="*/ 2224112 w 2224111"/>
              <a:gd name="connsiteY4" fmla="*/ 1112403 h 2224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4111" h="2224806">
                <a:moveTo>
                  <a:pt x="2224112" y="1112403"/>
                </a:moveTo>
                <a:cubicBezTo>
                  <a:pt x="2224112" y="1726766"/>
                  <a:pt x="1726227" y="2224807"/>
                  <a:pt x="1112056" y="2224807"/>
                </a:cubicBezTo>
                <a:cubicBezTo>
                  <a:pt x="497885" y="2224807"/>
                  <a:pt x="0" y="1726766"/>
                  <a:pt x="0" y="1112403"/>
                </a:cubicBezTo>
                <a:cubicBezTo>
                  <a:pt x="0" y="498040"/>
                  <a:pt x="497884" y="0"/>
                  <a:pt x="1112056" y="0"/>
                </a:cubicBezTo>
                <a:cubicBezTo>
                  <a:pt x="1726227" y="0"/>
                  <a:pt x="2224112" y="498040"/>
                  <a:pt x="2224112" y="1112403"/>
                </a:cubicBezTo>
                <a:close/>
              </a:path>
            </a:pathLst>
          </a:custGeom>
          <a:solidFill>
            <a:schemeClr val="accent4"/>
          </a:solidFill>
          <a:ln w="553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90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9164F644-DC58-414D-91D5-F8EB4B763873}"/>
              </a:ext>
            </a:extLst>
          </p:cNvPr>
          <p:cNvSpPr/>
          <p:nvPr/>
        </p:nvSpPr>
        <p:spPr>
          <a:xfrm>
            <a:off x="9052650" y="1782411"/>
            <a:ext cx="1454146" cy="1454603"/>
          </a:xfrm>
          <a:custGeom>
            <a:avLst/>
            <a:gdLst>
              <a:gd name="connsiteX0" fmla="*/ 880398 w 1761036"/>
              <a:gd name="connsiteY0" fmla="*/ 1761061 h 1761589"/>
              <a:gd name="connsiteX1" fmla="*/ -175 w 1761036"/>
              <a:gd name="connsiteY1" fmla="*/ 880323 h 1761589"/>
              <a:gd name="connsiteX2" fmla="*/ 880287 w 1761036"/>
              <a:gd name="connsiteY2" fmla="*/ -526 h 1761589"/>
              <a:gd name="connsiteX3" fmla="*/ 1760861 w 1761036"/>
              <a:gd name="connsiteY3" fmla="*/ 880212 h 1761589"/>
              <a:gd name="connsiteX4" fmla="*/ 1502909 w 1761036"/>
              <a:gd name="connsiteY4" fmla="*/ 1503139 h 1761589"/>
              <a:gd name="connsiteX5" fmla="*/ 880398 w 1761036"/>
              <a:gd name="connsiteY5" fmla="*/ 1761061 h 1761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1036" h="1761589">
                <a:moveTo>
                  <a:pt x="880398" y="1761061"/>
                </a:moveTo>
                <a:cubicBezTo>
                  <a:pt x="394120" y="1761116"/>
                  <a:pt x="-120" y="1366754"/>
                  <a:pt x="-175" y="880323"/>
                </a:cubicBezTo>
                <a:cubicBezTo>
                  <a:pt x="-231" y="393892"/>
                  <a:pt x="394009" y="-470"/>
                  <a:pt x="880287" y="-526"/>
                </a:cubicBezTo>
                <a:cubicBezTo>
                  <a:pt x="1366566" y="-581"/>
                  <a:pt x="1760805" y="393782"/>
                  <a:pt x="1760861" y="880212"/>
                </a:cubicBezTo>
                <a:cubicBezTo>
                  <a:pt x="1760861" y="1113872"/>
                  <a:pt x="1668102" y="1337948"/>
                  <a:pt x="1502909" y="1503139"/>
                </a:cubicBezTo>
                <a:cubicBezTo>
                  <a:pt x="1338158" y="1668772"/>
                  <a:pt x="1113984" y="1761671"/>
                  <a:pt x="880398" y="1761061"/>
                </a:cubicBezTo>
                <a:close/>
              </a:path>
            </a:pathLst>
          </a:custGeom>
          <a:solidFill>
            <a:srgbClr val="FFFFFF"/>
          </a:solidFill>
          <a:ln w="553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9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6D278DB-4A3B-A44E-A342-963B772548ED}"/>
              </a:ext>
            </a:extLst>
          </p:cNvPr>
          <p:cNvSpPr/>
          <p:nvPr/>
        </p:nvSpPr>
        <p:spPr>
          <a:xfrm>
            <a:off x="3644126" y="3486873"/>
            <a:ext cx="1534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Poppins SemiBold" pitchFamily="2" charset="77"/>
                <a:ea typeface="Roboto Medium" panose="02000000000000000000" pitchFamily="2" charset="0"/>
                <a:cs typeface="Montserrat" charset="0"/>
              </a:rPr>
              <a:t>Tool Installation</a:t>
            </a:r>
            <a:endParaRPr lang="en-US" sz="5400" b="1" dirty="0">
              <a:solidFill>
                <a:schemeClr val="tx2"/>
              </a:solidFill>
              <a:latin typeface="Poppins SemiBold" pitchFamily="2" charset="77"/>
              <a:ea typeface="Roboto Medium" panose="02000000000000000000" pitchFamily="2" charset="0"/>
              <a:cs typeface="Montserrat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5C32015-C07E-374F-94BD-241C089C19F7}"/>
              </a:ext>
            </a:extLst>
          </p:cNvPr>
          <p:cNvSpPr txBox="1"/>
          <p:nvPr/>
        </p:nvSpPr>
        <p:spPr>
          <a:xfrm>
            <a:off x="3211925" y="4100380"/>
            <a:ext cx="2399326" cy="2962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latin typeface="Lato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Client Experience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Old MSP Tools removed and ours installed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Tech checks-in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Computers may be rebooted </a:t>
            </a:r>
          </a:p>
          <a:p>
            <a:endParaRPr lang="en-US" sz="1050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pPr algn="ctr"/>
            <a:r>
              <a:rPr lang="en-US" b="1" i="1" dirty="0">
                <a:latin typeface="Lato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MSP Tasks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Old tools removed/new tools installed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User check-ins / pain point interviews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AB158E7-C357-9047-951A-E6720252B522}"/>
              </a:ext>
            </a:extLst>
          </p:cNvPr>
          <p:cNvSpPr/>
          <p:nvPr/>
        </p:nvSpPr>
        <p:spPr>
          <a:xfrm>
            <a:off x="6292290" y="3486873"/>
            <a:ext cx="1534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Poppins SemiBold" pitchFamily="2" charset="77"/>
                <a:ea typeface="Roboto Medium" panose="02000000000000000000" pitchFamily="2" charset="0"/>
                <a:cs typeface="Montserrat" charset="0"/>
              </a:rPr>
              <a:t>Issue Cleanup</a:t>
            </a:r>
            <a:endParaRPr lang="en-US" sz="5400" b="1" dirty="0">
              <a:solidFill>
                <a:schemeClr val="tx2"/>
              </a:solidFill>
              <a:latin typeface="Poppins SemiBold" pitchFamily="2" charset="77"/>
              <a:ea typeface="Roboto Medium" panose="02000000000000000000" pitchFamily="2" charset="0"/>
              <a:cs typeface="Montserrat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2F87F3A-3E62-464E-B29F-EDC7EEB3EB36}"/>
              </a:ext>
            </a:extLst>
          </p:cNvPr>
          <p:cNvSpPr txBox="1"/>
          <p:nvPr/>
        </p:nvSpPr>
        <p:spPr>
          <a:xfrm>
            <a:off x="5845520" y="4100380"/>
            <a:ext cx="242846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latin typeface="Lato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Client Experience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Issues start getting resolved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pPr algn="ctr"/>
            <a:r>
              <a:rPr lang="en-US" b="1" i="1" dirty="0">
                <a:latin typeface="Lato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MSP Tasks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Log tickets for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Work issues as appropriate</a:t>
            </a:r>
            <a:endParaRPr lang="en-US" sz="1400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D0D5E84-B4EE-A644-8C65-5FE9062B1260}"/>
              </a:ext>
            </a:extLst>
          </p:cNvPr>
          <p:cNvSpPr/>
          <p:nvPr/>
        </p:nvSpPr>
        <p:spPr>
          <a:xfrm>
            <a:off x="9003102" y="3486874"/>
            <a:ext cx="1534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Poppins SemiBold" pitchFamily="2" charset="77"/>
                <a:ea typeface="Roboto Medium" panose="02000000000000000000" pitchFamily="2" charset="0"/>
                <a:cs typeface="Montserrat" charset="0"/>
              </a:rPr>
              <a:t>Go-Live</a:t>
            </a:r>
            <a:endParaRPr lang="en-US" sz="4800" b="1" dirty="0">
              <a:solidFill>
                <a:schemeClr val="tx2"/>
              </a:solidFill>
              <a:latin typeface="Poppins SemiBold" pitchFamily="2" charset="77"/>
              <a:ea typeface="Roboto Medium" panose="02000000000000000000" pitchFamily="2" charset="0"/>
              <a:cs typeface="Montserrat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2D0AEFF-3375-9B40-9539-9BE1D264E744}"/>
              </a:ext>
            </a:extLst>
          </p:cNvPr>
          <p:cNvSpPr txBox="1"/>
          <p:nvPr/>
        </p:nvSpPr>
        <p:spPr>
          <a:xfrm>
            <a:off x="8541569" y="4100380"/>
            <a:ext cx="245799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latin typeface="Lato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Client Experience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Attends “Go-Live”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Starts reaching out for support</a:t>
            </a:r>
          </a:p>
          <a:p>
            <a:endParaRPr lang="en-US" sz="1400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pPr algn="ctr"/>
            <a:r>
              <a:rPr lang="en-US" sz="1600" b="1" i="1" dirty="0">
                <a:latin typeface="Lato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MSP Tasks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Holds ”Go-Live”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Trains client on how to obtain support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DD550F6-77C3-374F-A93B-3D919754186E}"/>
              </a:ext>
            </a:extLst>
          </p:cNvPr>
          <p:cNvSpPr/>
          <p:nvPr/>
        </p:nvSpPr>
        <p:spPr>
          <a:xfrm>
            <a:off x="645783" y="3468261"/>
            <a:ext cx="22019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Poppins SemiBold" pitchFamily="2" charset="77"/>
                <a:ea typeface="Roboto Medium" panose="02000000000000000000" pitchFamily="2" charset="0"/>
                <a:cs typeface="Montserrat" charset="0"/>
              </a:rPr>
              <a:t>Info Gathering &amp; Documentation</a:t>
            </a:r>
            <a:endParaRPr lang="en-US" sz="5400" b="1" dirty="0">
              <a:solidFill>
                <a:schemeClr val="tx2"/>
              </a:solidFill>
              <a:latin typeface="Poppins SemiBold" pitchFamily="2" charset="77"/>
              <a:ea typeface="Roboto Medium" panose="02000000000000000000" pitchFamily="2" charset="0"/>
              <a:cs typeface="Montserrat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548378E-EE2E-C549-81A2-099486F25E14}"/>
              </a:ext>
            </a:extLst>
          </p:cNvPr>
          <p:cNvSpPr txBox="1"/>
          <p:nvPr/>
        </p:nvSpPr>
        <p:spPr>
          <a:xfrm>
            <a:off x="563188" y="4100380"/>
            <a:ext cx="23993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latin typeface="Lato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Client Experience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Provide info to onboarding team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Attend Kick-Off meeting</a:t>
            </a:r>
          </a:p>
          <a:p>
            <a:pPr algn="ctr"/>
            <a:endParaRPr lang="en-US" sz="1000" i="1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pPr algn="ctr"/>
            <a:r>
              <a:rPr lang="en-US" b="1" i="1" dirty="0">
                <a:latin typeface="Lato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MSP Tasks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Attend Kick-Off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Document network infrastructure, LOBs, and core processes</a:t>
            </a:r>
          </a:p>
        </p:txBody>
      </p:sp>
      <p:pic>
        <p:nvPicPr>
          <p:cNvPr id="22" name="Graphic 21" descr="Clipboard Partially Checked with solid fill">
            <a:extLst>
              <a:ext uri="{FF2B5EF4-FFF2-40B4-BE49-F238E27FC236}">
                <a16:creationId xmlns:a16="http://schemas.microsoft.com/office/drawing/2014/main" id="{8BDD6656-017D-752C-4E91-31DEA7E3F9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65848" y="2056799"/>
            <a:ext cx="914400" cy="914400"/>
          </a:xfrm>
          <a:prstGeom prst="rect">
            <a:avLst/>
          </a:prstGeom>
        </p:spPr>
      </p:pic>
      <p:pic>
        <p:nvPicPr>
          <p:cNvPr id="26" name="Graphic 25" descr="Tools with solid fill">
            <a:extLst>
              <a:ext uri="{FF2B5EF4-FFF2-40B4-BE49-F238E27FC236}">
                <a16:creationId xmlns:a16="http://schemas.microsoft.com/office/drawing/2014/main" id="{B1F20BAE-CF21-8DE6-2874-9AF072016C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32160" y="2112192"/>
            <a:ext cx="813630" cy="813630"/>
          </a:xfrm>
          <a:prstGeom prst="rect">
            <a:avLst/>
          </a:prstGeom>
        </p:spPr>
      </p:pic>
      <p:pic>
        <p:nvPicPr>
          <p:cNvPr id="32" name="Graphic 31" descr="Mop and bucket with solid fill">
            <a:extLst>
              <a:ext uri="{FF2B5EF4-FFF2-40B4-BE49-F238E27FC236}">
                <a16:creationId xmlns:a16="http://schemas.microsoft.com/office/drawing/2014/main" id="{4B5AF6F4-168C-5CEB-5510-9EB77CF83BA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02118" y="2056799"/>
            <a:ext cx="914400" cy="914400"/>
          </a:xfrm>
          <a:prstGeom prst="rect">
            <a:avLst/>
          </a:prstGeom>
        </p:spPr>
      </p:pic>
      <p:pic>
        <p:nvPicPr>
          <p:cNvPr id="36" name="Graphic 35" descr="Megaphone with solid fill">
            <a:extLst>
              <a:ext uri="{FF2B5EF4-FFF2-40B4-BE49-F238E27FC236}">
                <a16:creationId xmlns:a16="http://schemas.microsoft.com/office/drawing/2014/main" id="{2CC1B0E7-33D4-B4AA-EABC-A67094F5811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322523" y="205679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620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adroTexto 350">
            <a:extLst>
              <a:ext uri="{FF2B5EF4-FFF2-40B4-BE49-F238E27FC236}">
                <a16:creationId xmlns:a16="http://schemas.microsoft.com/office/drawing/2014/main" id="{3BF992D1-2984-6E4F-A325-62F4187B0AF4}"/>
              </a:ext>
            </a:extLst>
          </p:cNvPr>
          <p:cNvSpPr txBox="1"/>
          <p:nvPr/>
        </p:nvSpPr>
        <p:spPr>
          <a:xfrm>
            <a:off x="1841492" y="511095"/>
            <a:ext cx="85090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Client Onboarding Day-by-Day</a:t>
            </a:r>
          </a:p>
        </p:txBody>
      </p:sp>
      <p:sp>
        <p:nvSpPr>
          <p:cNvPr id="2" name="Chevron 1">
            <a:extLst>
              <a:ext uri="{FF2B5EF4-FFF2-40B4-BE49-F238E27FC236}">
                <a16:creationId xmlns:a16="http://schemas.microsoft.com/office/drawing/2014/main" id="{AE811127-2560-0345-B65B-F5EC16F5FA9F}"/>
              </a:ext>
            </a:extLst>
          </p:cNvPr>
          <p:cNvSpPr/>
          <p:nvPr/>
        </p:nvSpPr>
        <p:spPr>
          <a:xfrm>
            <a:off x="522583" y="1693987"/>
            <a:ext cx="2275368" cy="302076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V" sz="900" dirty="0">
              <a:solidFill>
                <a:schemeClr val="tx1"/>
              </a:solidFill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95E6C81-2DBB-474D-86A3-8D9E159447EB}"/>
              </a:ext>
            </a:extLst>
          </p:cNvPr>
          <p:cNvCxnSpPr>
            <a:cxnSpLocks/>
          </p:cNvCxnSpPr>
          <p:nvPr/>
        </p:nvCxnSpPr>
        <p:spPr>
          <a:xfrm>
            <a:off x="1671618" y="1905687"/>
            <a:ext cx="0" cy="723091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166955AA-D445-7C49-B3DE-982BB930BE19}"/>
              </a:ext>
            </a:extLst>
          </p:cNvPr>
          <p:cNvSpPr/>
          <p:nvPr/>
        </p:nvSpPr>
        <p:spPr>
          <a:xfrm>
            <a:off x="1379581" y="2177263"/>
            <a:ext cx="584073" cy="58407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V" sz="90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0ACECB7-E2B4-854B-851A-F1DE29C6F69C}"/>
              </a:ext>
            </a:extLst>
          </p:cNvPr>
          <p:cNvSpPr/>
          <p:nvPr/>
        </p:nvSpPr>
        <p:spPr>
          <a:xfrm>
            <a:off x="823916" y="1725165"/>
            <a:ext cx="169540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solidFill>
                  <a:schemeClr val="tx2"/>
                </a:solidFill>
                <a:latin typeface="Poppins SemiBold" pitchFamily="2" charset="77"/>
                <a:ea typeface="Roboto Medium" panose="02000000000000000000" pitchFamily="2" charset="0"/>
                <a:cs typeface="Montserrat" charset="0"/>
              </a:rPr>
              <a:t>Day 1: Documentation</a:t>
            </a:r>
            <a:endParaRPr lang="en-US" sz="2700" b="1" dirty="0">
              <a:solidFill>
                <a:schemeClr val="tx2"/>
              </a:solidFill>
              <a:latin typeface="Poppins SemiBold" pitchFamily="2" charset="77"/>
              <a:ea typeface="Roboto Medium" panose="02000000000000000000" pitchFamily="2" charset="0"/>
              <a:cs typeface="Montserrat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D6CFDED-6E2A-8F4F-8E0E-A5335BE7D6E0}"/>
              </a:ext>
            </a:extLst>
          </p:cNvPr>
          <p:cNvSpPr txBox="1"/>
          <p:nvPr/>
        </p:nvSpPr>
        <p:spPr>
          <a:xfrm>
            <a:off x="581508" y="2795389"/>
            <a:ext cx="21216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latin typeface="Lato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MSP Tasks: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Document core network / server infrastructure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Document LOB apps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Install RMM tools on Servers 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Update Client</a:t>
            </a:r>
          </a:p>
          <a:p>
            <a:pPr algn="ctr"/>
            <a:endParaRPr lang="en-US" sz="1400" b="1" dirty="0">
              <a:latin typeface="Lato Light" panose="020F03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145CD78-17CF-0A49-A461-96EC763A1645}"/>
              </a:ext>
            </a:extLst>
          </p:cNvPr>
          <p:cNvCxnSpPr>
            <a:cxnSpLocks/>
          </p:cNvCxnSpPr>
          <p:nvPr/>
        </p:nvCxnSpPr>
        <p:spPr>
          <a:xfrm flipH="1">
            <a:off x="1463818" y="4562064"/>
            <a:ext cx="424585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hevron 38">
            <a:extLst>
              <a:ext uri="{FF2B5EF4-FFF2-40B4-BE49-F238E27FC236}">
                <a16:creationId xmlns:a16="http://schemas.microsoft.com/office/drawing/2014/main" id="{27E7F690-EDF6-5741-AD45-51634BE53289}"/>
              </a:ext>
            </a:extLst>
          </p:cNvPr>
          <p:cNvSpPr/>
          <p:nvPr/>
        </p:nvSpPr>
        <p:spPr>
          <a:xfrm>
            <a:off x="2744788" y="1693987"/>
            <a:ext cx="2275368" cy="302076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V" sz="900">
              <a:solidFill>
                <a:schemeClr val="tx1"/>
              </a:solidFill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45C5AD7-9FC2-B449-AF27-5E72706F7A0F}"/>
              </a:ext>
            </a:extLst>
          </p:cNvPr>
          <p:cNvCxnSpPr>
            <a:cxnSpLocks/>
            <a:endCxn id="41" idx="4"/>
          </p:cNvCxnSpPr>
          <p:nvPr/>
        </p:nvCxnSpPr>
        <p:spPr>
          <a:xfrm>
            <a:off x="3893823" y="1905687"/>
            <a:ext cx="0" cy="855649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2E090D3A-4EF4-C94E-A15D-6F5A58CCEB25}"/>
              </a:ext>
            </a:extLst>
          </p:cNvPr>
          <p:cNvSpPr/>
          <p:nvPr/>
        </p:nvSpPr>
        <p:spPr>
          <a:xfrm>
            <a:off x="3601786" y="2177263"/>
            <a:ext cx="584073" cy="58407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V" sz="90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940C712-9688-FA4D-8C97-0562710AF2A4}"/>
              </a:ext>
            </a:extLst>
          </p:cNvPr>
          <p:cNvSpPr/>
          <p:nvPr/>
        </p:nvSpPr>
        <p:spPr>
          <a:xfrm>
            <a:off x="3061352" y="1724932"/>
            <a:ext cx="169540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solidFill>
                  <a:schemeClr val="tx2"/>
                </a:solidFill>
                <a:latin typeface="Poppins SemiBold" pitchFamily="2" charset="77"/>
                <a:ea typeface="Roboto Medium" panose="02000000000000000000" pitchFamily="2" charset="0"/>
                <a:cs typeface="Montserrat" charset="0"/>
              </a:rPr>
              <a:t>Day 2: Tool Deployment</a:t>
            </a:r>
            <a:endParaRPr lang="en-US" sz="2700" b="1" dirty="0">
              <a:solidFill>
                <a:schemeClr val="tx2"/>
              </a:solidFill>
              <a:latin typeface="Poppins SemiBold" pitchFamily="2" charset="77"/>
              <a:ea typeface="Roboto Medium" panose="02000000000000000000" pitchFamily="2" charset="0"/>
              <a:cs typeface="Montserrat" charset="0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6B7B347-FB37-E741-9031-2827CDF7C743}"/>
              </a:ext>
            </a:extLst>
          </p:cNvPr>
          <p:cNvCxnSpPr>
            <a:cxnSpLocks/>
          </p:cNvCxnSpPr>
          <p:nvPr/>
        </p:nvCxnSpPr>
        <p:spPr>
          <a:xfrm flipH="1">
            <a:off x="3681530" y="4562064"/>
            <a:ext cx="424585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hevron 47">
            <a:extLst>
              <a:ext uri="{FF2B5EF4-FFF2-40B4-BE49-F238E27FC236}">
                <a16:creationId xmlns:a16="http://schemas.microsoft.com/office/drawing/2014/main" id="{4CB38DCC-52CF-214C-90A5-60018A1E04CA}"/>
              </a:ext>
            </a:extLst>
          </p:cNvPr>
          <p:cNvSpPr/>
          <p:nvPr/>
        </p:nvSpPr>
        <p:spPr>
          <a:xfrm>
            <a:off x="4945010" y="1693987"/>
            <a:ext cx="2275368" cy="302076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V" sz="900">
              <a:solidFill>
                <a:schemeClr val="tx1"/>
              </a:solidFill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FC603D22-907D-FD47-B08B-C649865B0290}"/>
              </a:ext>
            </a:extLst>
          </p:cNvPr>
          <p:cNvCxnSpPr>
            <a:cxnSpLocks/>
          </p:cNvCxnSpPr>
          <p:nvPr/>
        </p:nvCxnSpPr>
        <p:spPr>
          <a:xfrm>
            <a:off x="6105394" y="1905687"/>
            <a:ext cx="0" cy="723091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>
            <a:extLst>
              <a:ext uri="{FF2B5EF4-FFF2-40B4-BE49-F238E27FC236}">
                <a16:creationId xmlns:a16="http://schemas.microsoft.com/office/drawing/2014/main" id="{001E3C88-C71E-5643-9D49-C3D1D87B8462}"/>
              </a:ext>
            </a:extLst>
          </p:cNvPr>
          <p:cNvSpPr/>
          <p:nvPr/>
        </p:nvSpPr>
        <p:spPr>
          <a:xfrm>
            <a:off x="5813358" y="2177263"/>
            <a:ext cx="584073" cy="58407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V" sz="90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5F80FCEE-12BE-A14A-9FF6-24D0D5403328}"/>
              </a:ext>
            </a:extLst>
          </p:cNvPr>
          <p:cNvSpPr/>
          <p:nvPr/>
        </p:nvSpPr>
        <p:spPr>
          <a:xfrm>
            <a:off x="5049783" y="1724932"/>
            <a:ext cx="200489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solidFill>
                  <a:schemeClr val="tx2"/>
                </a:solidFill>
                <a:latin typeface="Poppins SemiBold" pitchFamily="2" charset="77"/>
                <a:ea typeface="Roboto Medium" panose="02000000000000000000" pitchFamily="2" charset="0"/>
                <a:cs typeface="Montserrat" charset="0"/>
              </a:rPr>
              <a:t>Day 3: Continuing Tools &amp; Docs </a:t>
            </a:r>
            <a:endParaRPr lang="en-US" sz="2700" b="1" dirty="0">
              <a:solidFill>
                <a:schemeClr val="tx2"/>
              </a:solidFill>
              <a:latin typeface="Poppins SemiBold" pitchFamily="2" charset="77"/>
              <a:ea typeface="Roboto Medium" panose="02000000000000000000" pitchFamily="2" charset="0"/>
              <a:cs typeface="Montserrat" charset="0"/>
            </a:endParaRP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3BE6D0D7-0024-9947-81CC-5271A5983E8E}"/>
              </a:ext>
            </a:extLst>
          </p:cNvPr>
          <p:cNvCxnSpPr>
            <a:cxnSpLocks/>
          </p:cNvCxnSpPr>
          <p:nvPr/>
        </p:nvCxnSpPr>
        <p:spPr>
          <a:xfrm flipH="1">
            <a:off x="5893102" y="4562064"/>
            <a:ext cx="424585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hevron 66">
            <a:extLst>
              <a:ext uri="{FF2B5EF4-FFF2-40B4-BE49-F238E27FC236}">
                <a16:creationId xmlns:a16="http://schemas.microsoft.com/office/drawing/2014/main" id="{DE57CCB7-AFE7-A648-B307-2BC7067DEA01}"/>
              </a:ext>
            </a:extLst>
          </p:cNvPr>
          <p:cNvSpPr/>
          <p:nvPr/>
        </p:nvSpPr>
        <p:spPr>
          <a:xfrm>
            <a:off x="7178565" y="1693987"/>
            <a:ext cx="2275368" cy="302076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V" sz="900">
              <a:solidFill>
                <a:schemeClr val="tx1"/>
              </a:solidFill>
            </a:endParaRP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73C67DAF-A394-B745-B717-FC99B09306C8}"/>
              </a:ext>
            </a:extLst>
          </p:cNvPr>
          <p:cNvCxnSpPr>
            <a:cxnSpLocks/>
          </p:cNvCxnSpPr>
          <p:nvPr/>
        </p:nvCxnSpPr>
        <p:spPr>
          <a:xfrm>
            <a:off x="8324434" y="1891973"/>
            <a:ext cx="0" cy="723091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>
            <a:extLst>
              <a:ext uri="{FF2B5EF4-FFF2-40B4-BE49-F238E27FC236}">
                <a16:creationId xmlns:a16="http://schemas.microsoft.com/office/drawing/2014/main" id="{7D7F9B99-D361-8545-BB19-5C3261C56AAB}"/>
              </a:ext>
            </a:extLst>
          </p:cNvPr>
          <p:cNvSpPr/>
          <p:nvPr/>
        </p:nvSpPr>
        <p:spPr>
          <a:xfrm>
            <a:off x="8035563" y="2177263"/>
            <a:ext cx="584073" cy="58407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V" sz="90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F2F08CF-7804-8D4C-8AE3-7626E4742659}"/>
              </a:ext>
            </a:extLst>
          </p:cNvPr>
          <p:cNvSpPr/>
          <p:nvPr/>
        </p:nvSpPr>
        <p:spPr>
          <a:xfrm>
            <a:off x="7416972" y="1724932"/>
            <a:ext cx="178720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solidFill>
                  <a:schemeClr val="tx2"/>
                </a:solidFill>
                <a:latin typeface="Poppins SemiBold" pitchFamily="2" charset="77"/>
                <a:ea typeface="Roboto Medium" panose="02000000000000000000" pitchFamily="2" charset="0"/>
                <a:cs typeface="Montserrat" charset="0"/>
              </a:rPr>
              <a:t>Day 4: Work User Issues</a:t>
            </a:r>
            <a:endParaRPr lang="en-US" sz="2700" b="1" dirty="0">
              <a:solidFill>
                <a:schemeClr val="tx2"/>
              </a:solidFill>
              <a:latin typeface="Poppins SemiBold" pitchFamily="2" charset="77"/>
              <a:ea typeface="Roboto Medium" panose="02000000000000000000" pitchFamily="2" charset="0"/>
              <a:cs typeface="Montserrat" charset="0"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6DEC301-625B-3F4E-8E68-F32FB496B12D}"/>
              </a:ext>
            </a:extLst>
          </p:cNvPr>
          <p:cNvCxnSpPr>
            <a:cxnSpLocks/>
          </p:cNvCxnSpPr>
          <p:nvPr/>
        </p:nvCxnSpPr>
        <p:spPr>
          <a:xfrm flipH="1">
            <a:off x="8115307" y="4562064"/>
            <a:ext cx="424585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Chevron 73">
            <a:extLst>
              <a:ext uri="{FF2B5EF4-FFF2-40B4-BE49-F238E27FC236}">
                <a16:creationId xmlns:a16="http://schemas.microsoft.com/office/drawing/2014/main" id="{A28C9E26-D7C9-4C4A-BE87-997A41126F58}"/>
              </a:ext>
            </a:extLst>
          </p:cNvPr>
          <p:cNvSpPr/>
          <p:nvPr/>
        </p:nvSpPr>
        <p:spPr>
          <a:xfrm>
            <a:off x="9400770" y="1693987"/>
            <a:ext cx="2275368" cy="302076"/>
          </a:xfrm>
          <a:prstGeom prst="chevr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V" sz="900">
              <a:solidFill>
                <a:schemeClr val="tx1"/>
              </a:solidFill>
            </a:endParaRP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450612E9-F717-E742-AC6F-6A4E08615AE1}"/>
              </a:ext>
            </a:extLst>
          </p:cNvPr>
          <p:cNvCxnSpPr>
            <a:cxnSpLocks/>
            <a:endCxn id="76" idx="4"/>
          </p:cNvCxnSpPr>
          <p:nvPr/>
        </p:nvCxnSpPr>
        <p:spPr>
          <a:xfrm>
            <a:off x="10549804" y="1905687"/>
            <a:ext cx="1" cy="855649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>
            <a:extLst>
              <a:ext uri="{FF2B5EF4-FFF2-40B4-BE49-F238E27FC236}">
                <a16:creationId xmlns:a16="http://schemas.microsoft.com/office/drawing/2014/main" id="{1ACD9F94-BDC8-6E4E-BADF-8622A7258730}"/>
              </a:ext>
            </a:extLst>
          </p:cNvPr>
          <p:cNvSpPr/>
          <p:nvPr/>
        </p:nvSpPr>
        <p:spPr>
          <a:xfrm>
            <a:off x="10257768" y="2177263"/>
            <a:ext cx="584073" cy="58407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V" sz="90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09851DF-924F-2141-A654-248D98EDEA5C}"/>
              </a:ext>
            </a:extLst>
          </p:cNvPr>
          <p:cNvSpPr/>
          <p:nvPr/>
        </p:nvSpPr>
        <p:spPr>
          <a:xfrm>
            <a:off x="9688699" y="1714717"/>
            <a:ext cx="169540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solidFill>
                  <a:schemeClr val="tx2"/>
                </a:solidFill>
                <a:latin typeface="Poppins SemiBold" pitchFamily="2" charset="77"/>
                <a:ea typeface="Roboto Medium" panose="02000000000000000000" pitchFamily="2" charset="0"/>
                <a:cs typeface="Montserrat" charset="0"/>
              </a:rPr>
              <a:t>Day 5: Go-Live</a:t>
            </a:r>
            <a:endParaRPr lang="en-US" sz="2700" b="1" dirty="0">
              <a:solidFill>
                <a:schemeClr val="tx2"/>
              </a:solidFill>
              <a:latin typeface="Poppins SemiBold" pitchFamily="2" charset="77"/>
              <a:ea typeface="Roboto Medium" panose="02000000000000000000" pitchFamily="2" charset="0"/>
              <a:cs typeface="Montserrat" charset="0"/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625AB87-12FB-4E47-8B2F-F9398950D772}"/>
              </a:ext>
            </a:extLst>
          </p:cNvPr>
          <p:cNvCxnSpPr>
            <a:cxnSpLocks/>
          </p:cNvCxnSpPr>
          <p:nvPr/>
        </p:nvCxnSpPr>
        <p:spPr>
          <a:xfrm flipH="1">
            <a:off x="10337512" y="4562064"/>
            <a:ext cx="424585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phic 5" descr="Clipboard Partially Checked with solid fill">
            <a:extLst>
              <a:ext uri="{FF2B5EF4-FFF2-40B4-BE49-F238E27FC236}">
                <a16:creationId xmlns:a16="http://schemas.microsoft.com/office/drawing/2014/main" id="{2122EECF-EE75-4E6C-C5AA-5AA6F802D4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54831" y="2253519"/>
            <a:ext cx="433572" cy="433572"/>
          </a:xfrm>
          <a:prstGeom prst="rect">
            <a:avLst/>
          </a:prstGeom>
        </p:spPr>
      </p:pic>
      <p:pic>
        <p:nvPicPr>
          <p:cNvPr id="7" name="Graphic 6" descr="Tools with solid fill">
            <a:extLst>
              <a:ext uri="{FF2B5EF4-FFF2-40B4-BE49-F238E27FC236}">
                <a16:creationId xmlns:a16="http://schemas.microsoft.com/office/drawing/2014/main" id="{16F90B16-F7BE-DF92-FA57-5355969557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02623" y="2278100"/>
            <a:ext cx="382397" cy="382397"/>
          </a:xfrm>
          <a:prstGeom prst="rect">
            <a:avLst/>
          </a:prstGeom>
        </p:spPr>
      </p:pic>
      <p:pic>
        <p:nvPicPr>
          <p:cNvPr id="8" name="Graphic 7" descr="Mop and bucket with solid fill">
            <a:extLst>
              <a:ext uri="{FF2B5EF4-FFF2-40B4-BE49-F238E27FC236}">
                <a16:creationId xmlns:a16="http://schemas.microsoft.com/office/drawing/2014/main" id="{3C42C635-0660-1B41-1C57-3EE482DF821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108426" y="2256204"/>
            <a:ext cx="404293" cy="404293"/>
          </a:xfrm>
          <a:prstGeom prst="rect">
            <a:avLst/>
          </a:prstGeom>
        </p:spPr>
      </p:pic>
      <p:pic>
        <p:nvPicPr>
          <p:cNvPr id="9" name="Graphic 8" descr="Megaphone with solid fill">
            <a:extLst>
              <a:ext uri="{FF2B5EF4-FFF2-40B4-BE49-F238E27FC236}">
                <a16:creationId xmlns:a16="http://schemas.microsoft.com/office/drawing/2014/main" id="{1C623A6A-E33C-B2C2-0F5F-F725B3CFCEE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328803" y="2236422"/>
            <a:ext cx="441999" cy="441999"/>
          </a:xfrm>
          <a:prstGeom prst="rect">
            <a:avLst/>
          </a:prstGeom>
        </p:spPr>
      </p:pic>
      <p:pic>
        <p:nvPicPr>
          <p:cNvPr id="11" name="Graphic 10" descr="Repeat with solid fill">
            <a:extLst>
              <a:ext uri="{FF2B5EF4-FFF2-40B4-BE49-F238E27FC236}">
                <a16:creationId xmlns:a16="http://schemas.microsoft.com/office/drawing/2014/main" id="{043A1DF8-3C2D-43CF-B214-13CB7F41B1B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869885" y="2236953"/>
            <a:ext cx="464690" cy="46469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40B55CF-76E7-C00B-1935-922D17A8006A}"/>
              </a:ext>
            </a:extLst>
          </p:cNvPr>
          <p:cNvSpPr txBox="1"/>
          <p:nvPr/>
        </p:nvSpPr>
        <p:spPr>
          <a:xfrm>
            <a:off x="623108" y="4599608"/>
            <a:ext cx="21216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latin typeface="Lato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Client Experience: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Key members of client may be consulted for system / LOB info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Client main contact provides further info as necessary</a:t>
            </a:r>
          </a:p>
          <a:p>
            <a:pPr algn="ctr"/>
            <a:endParaRPr lang="en-US" sz="1400" b="1" dirty="0">
              <a:latin typeface="Lato Light" panose="020F03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5B811B-6662-9249-6883-A32504F8AA9E}"/>
              </a:ext>
            </a:extLst>
          </p:cNvPr>
          <p:cNvSpPr txBox="1"/>
          <p:nvPr/>
        </p:nvSpPr>
        <p:spPr>
          <a:xfrm>
            <a:off x="2839609" y="2795389"/>
            <a:ext cx="21216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latin typeface="Lato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MSP Tasks: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Install RMM agent, Security Stack, and other tools 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Label computers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Gather user issues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Update Client</a:t>
            </a:r>
          </a:p>
          <a:p>
            <a:pPr algn="ctr"/>
            <a:endParaRPr lang="en-US" sz="1400" b="1" dirty="0">
              <a:latin typeface="Lato Light" panose="020F03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0FCF284-D255-D224-A29C-9B6BA499FC6F}"/>
              </a:ext>
            </a:extLst>
          </p:cNvPr>
          <p:cNvSpPr txBox="1"/>
          <p:nvPr/>
        </p:nvSpPr>
        <p:spPr>
          <a:xfrm>
            <a:off x="2832981" y="4599608"/>
            <a:ext cx="21216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latin typeface="Lato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Client Experience: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Old tools removed and new tools installed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Computer may be rebooted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Tech stops by and gathers info</a:t>
            </a:r>
          </a:p>
          <a:p>
            <a:pPr algn="ctr"/>
            <a:endParaRPr lang="en-US" sz="1400" b="1" dirty="0">
              <a:latin typeface="Lato Light" panose="020F03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7B6EB3-2D7D-238B-A9B9-E7335DB48C56}"/>
              </a:ext>
            </a:extLst>
          </p:cNvPr>
          <p:cNvSpPr txBox="1"/>
          <p:nvPr/>
        </p:nvSpPr>
        <p:spPr>
          <a:xfrm>
            <a:off x="5060626" y="2795389"/>
            <a:ext cx="21216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latin typeface="Lato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MSP Tasks: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Continue Documenting network as needed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Finish installing tools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Create tickets for user issues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Update Client</a:t>
            </a:r>
          </a:p>
          <a:p>
            <a:pPr algn="ctr"/>
            <a:endParaRPr lang="en-US" sz="1400" b="1" dirty="0">
              <a:latin typeface="Lato Light" panose="020F03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1C60F2A-DC63-042D-1A92-02EEB4723FCC}"/>
              </a:ext>
            </a:extLst>
          </p:cNvPr>
          <p:cNvSpPr txBox="1"/>
          <p:nvPr/>
        </p:nvSpPr>
        <p:spPr>
          <a:xfrm>
            <a:off x="5049783" y="4599608"/>
            <a:ext cx="21216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latin typeface="Lato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Client Experience: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Same as Day 2</a:t>
            </a:r>
          </a:p>
          <a:p>
            <a:pPr algn="ctr"/>
            <a:endParaRPr lang="en-US" sz="1400" b="1" dirty="0">
              <a:latin typeface="Lato Light" panose="020F03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4BE9EA-EB23-930B-2C0F-365784E219B7}"/>
              </a:ext>
            </a:extLst>
          </p:cNvPr>
          <p:cNvSpPr txBox="1"/>
          <p:nvPr/>
        </p:nvSpPr>
        <p:spPr>
          <a:xfrm>
            <a:off x="7274373" y="2761336"/>
            <a:ext cx="21216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latin typeface="Lato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MSP Tasks: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Work to solve as many user issues as possible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Wrap up any open documentation tasks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Update Client</a:t>
            </a:r>
          </a:p>
          <a:p>
            <a:pPr algn="ctr"/>
            <a:endParaRPr lang="en-US" sz="1400" b="1" dirty="0">
              <a:latin typeface="Lato Light" panose="020F03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5803713-9AA4-F703-64AE-0571DE83835D}"/>
              </a:ext>
            </a:extLst>
          </p:cNvPr>
          <p:cNvSpPr txBox="1"/>
          <p:nvPr/>
        </p:nvSpPr>
        <p:spPr>
          <a:xfrm>
            <a:off x="7267745" y="4565555"/>
            <a:ext cx="212168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latin typeface="Lato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Client Experience: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Issues start getting solved</a:t>
            </a:r>
          </a:p>
          <a:p>
            <a:pPr algn="ctr"/>
            <a:endParaRPr lang="en-US" sz="1400" b="1" dirty="0">
              <a:latin typeface="Lato Light" panose="020F03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1688091-0F71-9D86-D4A7-5FEECD48D539}"/>
              </a:ext>
            </a:extLst>
          </p:cNvPr>
          <p:cNvSpPr txBox="1"/>
          <p:nvPr/>
        </p:nvSpPr>
        <p:spPr>
          <a:xfrm>
            <a:off x="9488964" y="2761336"/>
            <a:ext cx="21216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latin typeface="Lato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MSP Tasks: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Go-Live training held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Teach users how to get support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Helpdesk notified that client is now “live”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Update Client</a:t>
            </a:r>
          </a:p>
          <a:p>
            <a:pPr algn="ctr"/>
            <a:endParaRPr lang="en-US" sz="1400" b="1" dirty="0">
              <a:latin typeface="Lato Light" panose="020F03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67BE530-9801-E0B2-52AB-1AE5CCA9607A}"/>
              </a:ext>
            </a:extLst>
          </p:cNvPr>
          <p:cNvSpPr txBox="1"/>
          <p:nvPr/>
        </p:nvSpPr>
        <p:spPr>
          <a:xfrm>
            <a:off x="9482336" y="4565555"/>
            <a:ext cx="2121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latin typeface="Lato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Client Experience: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Attend Go-Live training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b="1" dirty="0">
                <a:latin typeface="Lato Light" panose="020F03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Start calling Helpdesk for support</a:t>
            </a:r>
          </a:p>
          <a:p>
            <a:pPr algn="ctr"/>
            <a:endParaRPr lang="en-US" sz="1400" b="1" dirty="0">
              <a:latin typeface="Lato Light" panose="020F03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21" name="CuadroTexto 351">
            <a:extLst>
              <a:ext uri="{FF2B5EF4-FFF2-40B4-BE49-F238E27FC236}">
                <a16:creationId xmlns:a16="http://schemas.microsoft.com/office/drawing/2014/main" id="{B89D499E-E2FE-F460-D818-6065D65EC09D}"/>
              </a:ext>
            </a:extLst>
          </p:cNvPr>
          <p:cNvSpPr txBox="1"/>
          <p:nvPr/>
        </p:nvSpPr>
        <p:spPr>
          <a:xfrm>
            <a:off x="1335742" y="1191656"/>
            <a:ext cx="9520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Day-by-day breakdown of what a client should expect throughout the process</a:t>
            </a:r>
          </a:p>
        </p:txBody>
      </p:sp>
    </p:spTree>
    <p:extLst>
      <p:ext uri="{BB962C8B-B14F-4D97-AF65-F5344CB8AC3E}">
        <p14:creationId xmlns:p14="http://schemas.microsoft.com/office/powerpoint/2010/main" val="378799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3735078" y="511095"/>
            <a:ext cx="47219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Onboarding Checklist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1335742" y="1191656"/>
            <a:ext cx="9520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This is a high-level checklist of what info we need, data we document, and how we hand-off support to the Helpdesk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78774FE5-9B43-204E-BCA5-FB2956ED4094}"/>
              </a:ext>
            </a:extLst>
          </p:cNvPr>
          <p:cNvSpPr/>
          <p:nvPr/>
        </p:nvSpPr>
        <p:spPr>
          <a:xfrm>
            <a:off x="444056" y="1901537"/>
            <a:ext cx="880380" cy="3302000"/>
          </a:xfrm>
          <a:prstGeom prst="roundRect">
            <a:avLst>
              <a:gd name="adj" fmla="val 26854"/>
            </a:avLst>
          </a:prstGeom>
          <a:solidFill>
            <a:schemeClr val="tx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80C1AF20-25A7-0A4A-AD23-6613C7060CEC}"/>
              </a:ext>
            </a:extLst>
          </p:cNvPr>
          <p:cNvSpPr/>
          <p:nvPr/>
        </p:nvSpPr>
        <p:spPr>
          <a:xfrm>
            <a:off x="981228" y="1634837"/>
            <a:ext cx="2976340" cy="4712068"/>
          </a:xfrm>
          <a:prstGeom prst="roundRect">
            <a:avLst>
              <a:gd name="adj" fmla="val 931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145CC32A-DEF5-F948-888B-7C0536A8F669}"/>
              </a:ext>
            </a:extLst>
          </p:cNvPr>
          <p:cNvSpPr/>
          <p:nvPr/>
        </p:nvSpPr>
        <p:spPr>
          <a:xfrm>
            <a:off x="4212135" y="1921610"/>
            <a:ext cx="880380" cy="3302000"/>
          </a:xfrm>
          <a:prstGeom prst="roundRect">
            <a:avLst>
              <a:gd name="adj" fmla="val 26854"/>
            </a:avLst>
          </a:prstGeom>
          <a:solidFill>
            <a:schemeClr val="tx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BF954F88-243D-CA4F-B3BB-2A7DC4692C24}"/>
              </a:ext>
            </a:extLst>
          </p:cNvPr>
          <p:cNvSpPr/>
          <p:nvPr/>
        </p:nvSpPr>
        <p:spPr>
          <a:xfrm>
            <a:off x="4749305" y="1654910"/>
            <a:ext cx="2976339" cy="4712068"/>
          </a:xfrm>
          <a:prstGeom prst="roundRect">
            <a:avLst>
              <a:gd name="adj" fmla="val 931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73C02DEE-683F-5F4D-BB2A-1B782E5B0561}"/>
              </a:ext>
            </a:extLst>
          </p:cNvPr>
          <p:cNvSpPr/>
          <p:nvPr/>
        </p:nvSpPr>
        <p:spPr>
          <a:xfrm>
            <a:off x="8009373" y="1901537"/>
            <a:ext cx="880380" cy="3302000"/>
          </a:xfrm>
          <a:prstGeom prst="roundRect">
            <a:avLst>
              <a:gd name="adj" fmla="val 26854"/>
            </a:avLst>
          </a:prstGeom>
          <a:solidFill>
            <a:schemeClr val="tx1">
              <a:lumMod val="9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EB659D0A-6A46-C243-9739-100B8759AC3B}"/>
              </a:ext>
            </a:extLst>
          </p:cNvPr>
          <p:cNvSpPr/>
          <p:nvPr/>
        </p:nvSpPr>
        <p:spPr>
          <a:xfrm>
            <a:off x="8546545" y="1634837"/>
            <a:ext cx="2976338" cy="4712068"/>
          </a:xfrm>
          <a:prstGeom prst="roundRect">
            <a:avLst>
              <a:gd name="adj" fmla="val 931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34" name="CuadroTexto 395">
            <a:extLst>
              <a:ext uri="{FF2B5EF4-FFF2-40B4-BE49-F238E27FC236}">
                <a16:creationId xmlns:a16="http://schemas.microsoft.com/office/drawing/2014/main" id="{6893AE43-A86B-B549-802E-CB79DA3DD820}"/>
              </a:ext>
            </a:extLst>
          </p:cNvPr>
          <p:cNvSpPr txBox="1"/>
          <p:nvPr/>
        </p:nvSpPr>
        <p:spPr>
          <a:xfrm rot="16200000">
            <a:off x="-307403" y="3383260"/>
            <a:ext cx="2028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Poppins Medium" pitchFamily="2" charset="77"/>
                <a:ea typeface="Lato Semibold" panose="020F0502020204030203" pitchFamily="34" charset="0"/>
                <a:cs typeface="Poppins Medium" pitchFamily="2" charset="77"/>
              </a:rPr>
              <a:t>Info Gathering</a:t>
            </a:r>
          </a:p>
        </p:txBody>
      </p:sp>
      <p:sp>
        <p:nvSpPr>
          <p:cNvPr id="35" name="CuadroTexto 395">
            <a:extLst>
              <a:ext uri="{FF2B5EF4-FFF2-40B4-BE49-F238E27FC236}">
                <a16:creationId xmlns:a16="http://schemas.microsoft.com/office/drawing/2014/main" id="{A2A7B724-A399-934A-95F9-DAF7FBBB63E1}"/>
              </a:ext>
            </a:extLst>
          </p:cNvPr>
          <p:cNvSpPr txBox="1"/>
          <p:nvPr/>
        </p:nvSpPr>
        <p:spPr>
          <a:xfrm rot="16200000">
            <a:off x="3466373" y="3403335"/>
            <a:ext cx="2028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Poppins Medium" pitchFamily="2" charset="77"/>
                <a:ea typeface="Lato Semibold" panose="020F0502020204030203" pitchFamily="34" charset="0"/>
                <a:cs typeface="Poppins Medium" pitchFamily="2" charset="77"/>
              </a:rPr>
              <a:t>Documentation</a:t>
            </a:r>
          </a:p>
        </p:txBody>
      </p:sp>
      <p:sp>
        <p:nvSpPr>
          <p:cNvPr id="36" name="CuadroTexto 395">
            <a:extLst>
              <a:ext uri="{FF2B5EF4-FFF2-40B4-BE49-F238E27FC236}">
                <a16:creationId xmlns:a16="http://schemas.microsoft.com/office/drawing/2014/main" id="{EB770E40-E364-1B49-B2FA-2DE8844060C2}"/>
              </a:ext>
            </a:extLst>
          </p:cNvPr>
          <p:cNvSpPr txBox="1"/>
          <p:nvPr/>
        </p:nvSpPr>
        <p:spPr>
          <a:xfrm rot="16200000">
            <a:off x="6864796" y="3368250"/>
            <a:ext cx="2826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Poppins Medium" pitchFamily="2" charset="77"/>
                <a:ea typeface="Lato Semibold" panose="020F0502020204030203" pitchFamily="34" charset="0"/>
                <a:cs typeface="Poppins Medium" pitchFamily="2" charset="77"/>
              </a:rPr>
              <a:t>Hand-off to Support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B617F7D0-F1BC-224A-AABE-55247C1D5711}"/>
              </a:ext>
            </a:extLst>
          </p:cNvPr>
          <p:cNvSpPr/>
          <p:nvPr/>
        </p:nvSpPr>
        <p:spPr>
          <a:xfrm>
            <a:off x="2003202" y="1747167"/>
            <a:ext cx="755425" cy="740749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>
              <a:solidFill>
                <a:schemeClr val="bg1"/>
              </a:solidFill>
              <a:latin typeface="Poppins Medium" pitchFamily="2" charset="77"/>
              <a:cs typeface="Poppins Medium" pitchFamily="2" charset="77"/>
            </a:endParaRPr>
          </a:p>
        </p:txBody>
      </p:sp>
      <p:sp>
        <p:nvSpPr>
          <p:cNvPr id="17" name="Rectangle 56">
            <a:extLst>
              <a:ext uri="{FF2B5EF4-FFF2-40B4-BE49-F238E27FC236}">
                <a16:creationId xmlns:a16="http://schemas.microsoft.com/office/drawing/2014/main" id="{70497DAE-1E1A-2647-98B4-46DF2DA8DDA5}"/>
              </a:ext>
            </a:extLst>
          </p:cNvPr>
          <p:cNvSpPr/>
          <p:nvPr/>
        </p:nvSpPr>
        <p:spPr>
          <a:xfrm>
            <a:off x="1003505" y="2505510"/>
            <a:ext cx="2870603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Lato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Info FROM Client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Admin passwords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Previous MSP documentation &amp; Contact Info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Internet provider(s)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Voice provider(s)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Web host &amp; Domain Registrar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Email info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LOB App Information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Printer/Copier Info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Physical security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Cyber Insurance Info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Collaboration tools (SharePoint, Teams, Slack, etc.)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Cloud Storage (Dropbox, Box, OneDrive, etc.)</a:t>
            </a:r>
          </a:p>
          <a:p>
            <a:pPr marL="285750" indent="-285750">
              <a:buFont typeface="Wingdings" pitchFamily="2" charset="2"/>
              <a:buChar char="q"/>
            </a:pPr>
            <a:endParaRPr lang="en-US" sz="1400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8" name="Rectangle 56">
            <a:extLst>
              <a:ext uri="{FF2B5EF4-FFF2-40B4-BE49-F238E27FC236}">
                <a16:creationId xmlns:a16="http://schemas.microsoft.com/office/drawing/2014/main" id="{9659B712-A4F4-A74B-AD60-47D0C1236478}"/>
              </a:ext>
            </a:extLst>
          </p:cNvPr>
          <p:cNvSpPr/>
          <p:nvPr/>
        </p:nvSpPr>
        <p:spPr>
          <a:xfrm>
            <a:off x="4778470" y="2505510"/>
            <a:ext cx="2947174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Lato" panose="020F0502020204030203" pitchFamily="34" charset="0"/>
              </a:rPr>
              <a:t>Technical Documentation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Firewall(s)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Server(s)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Network &amp; </a:t>
            </a:r>
            <a:r>
              <a:rPr lang="en-US" sz="14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WiFi</a:t>
            </a:r>
            <a:endParaRPr lang="en-US" sz="1400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Line of business apps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Printers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Email, domain name(s), &amp; web hosts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File share/storage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Backups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Remote access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A/V QC + Security documentation</a:t>
            </a:r>
          </a:p>
          <a:p>
            <a:pPr algn="ctr"/>
            <a:endParaRPr lang="en-US" sz="1000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pPr algn="ctr"/>
            <a:r>
              <a:rPr lang="en-US" b="1" dirty="0">
                <a:latin typeface="Lato" panose="020F0502020204030203" pitchFamily="34" charset="0"/>
              </a:rPr>
              <a:t>Process Documentation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New user setup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New computer setup</a:t>
            </a:r>
          </a:p>
        </p:txBody>
      </p:sp>
      <p:sp>
        <p:nvSpPr>
          <p:cNvPr id="19" name="Rectangle 56">
            <a:extLst>
              <a:ext uri="{FF2B5EF4-FFF2-40B4-BE49-F238E27FC236}">
                <a16:creationId xmlns:a16="http://schemas.microsoft.com/office/drawing/2014/main" id="{09D00496-D834-5440-902C-716B6A0DE384}"/>
              </a:ext>
            </a:extLst>
          </p:cNvPr>
          <p:cNvSpPr/>
          <p:nvPr/>
        </p:nvSpPr>
        <p:spPr>
          <a:xfrm>
            <a:off x="8649481" y="2505510"/>
            <a:ext cx="277458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Hand-Off Process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New partner “Go-Live” meeting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How to obtain support training and document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Roadmap created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Helpdesk hand-off meeting with Onboarding Engineer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53B171-0AC5-044D-92C4-DDBEA7BA465C}"/>
              </a:ext>
            </a:extLst>
          </p:cNvPr>
          <p:cNvSpPr txBox="1"/>
          <p:nvPr/>
        </p:nvSpPr>
        <p:spPr>
          <a:xfrm>
            <a:off x="1140478" y="6316450"/>
            <a:ext cx="248087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i="1" dirty="0"/>
              <a:t>NOTE</a:t>
            </a:r>
            <a:r>
              <a:rPr lang="en-US" sz="1050" i="1" dirty="0"/>
              <a:t>: Admin passwords are required to start the onboarding.</a:t>
            </a:r>
          </a:p>
        </p:txBody>
      </p:sp>
      <p:pic>
        <p:nvPicPr>
          <p:cNvPr id="3" name="Graphic 2" descr="Clipboard Partially Checked with solid fill">
            <a:extLst>
              <a:ext uri="{FF2B5EF4-FFF2-40B4-BE49-F238E27FC236}">
                <a16:creationId xmlns:a16="http://schemas.microsoft.com/office/drawing/2014/main" id="{192BF100-4571-BE22-6CFF-D4A4BED71B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04094" y="1737034"/>
            <a:ext cx="736003" cy="736003"/>
          </a:xfrm>
          <a:prstGeom prst="rect">
            <a:avLst/>
          </a:prstGeom>
        </p:spPr>
      </p:pic>
      <p:pic>
        <p:nvPicPr>
          <p:cNvPr id="5" name="Graphic 4" descr="Clipboard Partially Checked with solid fill">
            <a:extLst>
              <a:ext uri="{FF2B5EF4-FFF2-40B4-BE49-F238E27FC236}">
                <a16:creationId xmlns:a16="http://schemas.microsoft.com/office/drawing/2014/main" id="{132F53E2-D10B-2F60-185A-E6ACECDC40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87151" y="1747167"/>
            <a:ext cx="736003" cy="736003"/>
          </a:xfrm>
          <a:prstGeom prst="rect">
            <a:avLst/>
          </a:prstGeom>
        </p:spPr>
      </p:pic>
      <p:pic>
        <p:nvPicPr>
          <p:cNvPr id="6" name="Graphic 5" descr="Megaphone with solid fill">
            <a:extLst>
              <a:ext uri="{FF2B5EF4-FFF2-40B4-BE49-F238E27FC236}">
                <a16:creationId xmlns:a16="http://schemas.microsoft.com/office/drawing/2014/main" id="{6F295288-464B-E077-27A3-FC1FF7C744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95730" y="1766051"/>
            <a:ext cx="677967" cy="677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212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3020188" y="523451"/>
            <a:ext cx="61516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Onboarding Responsibilities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1335742" y="1191656"/>
            <a:ext cx="95205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These are the high-level tasks assigned to each of the main roles in the onboarding process.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9E23CC2-6EEE-A741-9DD0-78DD6FF84757}"/>
              </a:ext>
            </a:extLst>
          </p:cNvPr>
          <p:cNvSpPr/>
          <p:nvPr/>
        </p:nvSpPr>
        <p:spPr>
          <a:xfrm>
            <a:off x="1465753" y="2094614"/>
            <a:ext cx="4518838" cy="2126512"/>
          </a:xfrm>
          <a:prstGeom prst="rect">
            <a:avLst/>
          </a:prstGeom>
          <a:solidFill>
            <a:schemeClr val="bg1">
              <a:lumMod val="85000"/>
              <a:lumOff val="1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V" sz="9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1A5AA25-674A-4D46-AEC3-3422C97BEFDC}"/>
              </a:ext>
            </a:extLst>
          </p:cNvPr>
          <p:cNvSpPr/>
          <p:nvPr/>
        </p:nvSpPr>
        <p:spPr>
          <a:xfrm>
            <a:off x="6167302" y="2094614"/>
            <a:ext cx="4518838" cy="2126512"/>
          </a:xfrm>
          <a:prstGeom prst="rect">
            <a:avLst/>
          </a:prstGeom>
          <a:solidFill>
            <a:schemeClr val="bg1">
              <a:lumMod val="85000"/>
              <a:lumOff val="1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V" sz="9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2E38A0-E816-CD4B-88F2-757F953D2FF8}"/>
              </a:ext>
            </a:extLst>
          </p:cNvPr>
          <p:cNvSpPr/>
          <p:nvPr/>
        </p:nvSpPr>
        <p:spPr>
          <a:xfrm>
            <a:off x="1465753" y="4401879"/>
            <a:ext cx="4518838" cy="2126512"/>
          </a:xfrm>
          <a:prstGeom prst="rect">
            <a:avLst/>
          </a:prstGeom>
          <a:solidFill>
            <a:schemeClr val="bg1">
              <a:lumMod val="85000"/>
              <a:lumOff val="1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V" sz="9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80E9B2-FF29-8C40-8290-F22ED6835AB8}"/>
              </a:ext>
            </a:extLst>
          </p:cNvPr>
          <p:cNvSpPr/>
          <p:nvPr/>
        </p:nvSpPr>
        <p:spPr>
          <a:xfrm>
            <a:off x="6167302" y="4401879"/>
            <a:ext cx="4518838" cy="2126512"/>
          </a:xfrm>
          <a:prstGeom prst="rect">
            <a:avLst/>
          </a:prstGeom>
          <a:solidFill>
            <a:schemeClr val="bg1">
              <a:lumMod val="85000"/>
              <a:lumOff val="1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V" sz="900"/>
          </a:p>
        </p:txBody>
      </p:sp>
      <p:sp>
        <p:nvSpPr>
          <p:cNvPr id="4" name="Pie 3">
            <a:extLst>
              <a:ext uri="{FF2B5EF4-FFF2-40B4-BE49-F238E27FC236}">
                <a16:creationId xmlns:a16="http://schemas.microsoft.com/office/drawing/2014/main" id="{B4FBE97F-3095-C44C-A7FE-F7A672F6CD9C}"/>
              </a:ext>
            </a:extLst>
          </p:cNvPr>
          <p:cNvSpPr/>
          <p:nvPr/>
        </p:nvSpPr>
        <p:spPr>
          <a:xfrm>
            <a:off x="4816573" y="3053108"/>
            <a:ext cx="2336035" cy="2336035"/>
          </a:xfrm>
          <a:prstGeom prst="pie">
            <a:avLst>
              <a:gd name="adj1" fmla="val 10799999"/>
              <a:gd name="adj2" fmla="val 162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V" sz="900">
              <a:solidFill>
                <a:schemeClr val="tx1"/>
              </a:solidFill>
            </a:endParaRPr>
          </a:p>
        </p:txBody>
      </p:sp>
      <p:sp>
        <p:nvSpPr>
          <p:cNvPr id="13" name="Pie 12">
            <a:extLst>
              <a:ext uri="{FF2B5EF4-FFF2-40B4-BE49-F238E27FC236}">
                <a16:creationId xmlns:a16="http://schemas.microsoft.com/office/drawing/2014/main" id="{47C5CCD5-2A41-7B4C-95C6-250BA7D045D6}"/>
              </a:ext>
            </a:extLst>
          </p:cNvPr>
          <p:cNvSpPr/>
          <p:nvPr/>
        </p:nvSpPr>
        <p:spPr>
          <a:xfrm rot="5400000">
            <a:off x="4999284" y="3053108"/>
            <a:ext cx="2336035" cy="2336035"/>
          </a:xfrm>
          <a:prstGeom prst="pie">
            <a:avLst>
              <a:gd name="adj1" fmla="val 10799999"/>
              <a:gd name="adj2" fmla="val 1620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V" sz="900">
              <a:solidFill>
                <a:schemeClr val="tx1"/>
              </a:solidFill>
            </a:endParaRPr>
          </a:p>
        </p:txBody>
      </p:sp>
      <p:sp>
        <p:nvSpPr>
          <p:cNvPr id="14" name="Pie 13">
            <a:extLst>
              <a:ext uri="{FF2B5EF4-FFF2-40B4-BE49-F238E27FC236}">
                <a16:creationId xmlns:a16="http://schemas.microsoft.com/office/drawing/2014/main" id="{836E91D9-4F01-4544-A4A6-2164391D1D09}"/>
              </a:ext>
            </a:extLst>
          </p:cNvPr>
          <p:cNvSpPr/>
          <p:nvPr/>
        </p:nvSpPr>
        <p:spPr>
          <a:xfrm rot="16200000">
            <a:off x="4816573" y="3233861"/>
            <a:ext cx="2336035" cy="2336035"/>
          </a:xfrm>
          <a:prstGeom prst="pie">
            <a:avLst>
              <a:gd name="adj1" fmla="val 10799999"/>
              <a:gd name="adj2" fmla="val 1620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V" sz="900">
              <a:solidFill>
                <a:schemeClr val="tx1"/>
              </a:solidFill>
            </a:endParaRPr>
          </a:p>
        </p:txBody>
      </p:sp>
      <p:sp>
        <p:nvSpPr>
          <p:cNvPr id="15" name="Pie 14">
            <a:extLst>
              <a:ext uri="{FF2B5EF4-FFF2-40B4-BE49-F238E27FC236}">
                <a16:creationId xmlns:a16="http://schemas.microsoft.com/office/drawing/2014/main" id="{7EEB5CF8-7E85-D444-9188-58F9F6FB8812}"/>
              </a:ext>
            </a:extLst>
          </p:cNvPr>
          <p:cNvSpPr/>
          <p:nvPr/>
        </p:nvSpPr>
        <p:spPr>
          <a:xfrm rot="10800000">
            <a:off x="4999284" y="3233861"/>
            <a:ext cx="2336035" cy="2336035"/>
          </a:xfrm>
          <a:prstGeom prst="pie">
            <a:avLst>
              <a:gd name="adj1" fmla="val 10799999"/>
              <a:gd name="adj2" fmla="val 1620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V" sz="90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E6F47CB-C3BA-6C49-AAE5-198F34E297F2}"/>
              </a:ext>
            </a:extLst>
          </p:cNvPr>
          <p:cNvSpPr/>
          <p:nvPr/>
        </p:nvSpPr>
        <p:spPr>
          <a:xfrm>
            <a:off x="1787322" y="2248238"/>
            <a:ext cx="21226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Project Manager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BB76A7E-79CE-C243-A69F-C6CD57150AA7}"/>
              </a:ext>
            </a:extLst>
          </p:cNvPr>
          <p:cNvSpPr txBox="1"/>
          <p:nvPr/>
        </p:nvSpPr>
        <p:spPr>
          <a:xfrm>
            <a:off x="1787322" y="2618569"/>
            <a:ext cx="31743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Manage project from start-finish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Schedule and attend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Manage tech schedules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Make sure that ongoing communication is happening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BE459D8-425E-B548-B14D-9F39237E8A5E}"/>
              </a:ext>
            </a:extLst>
          </p:cNvPr>
          <p:cNvSpPr/>
          <p:nvPr/>
        </p:nvSpPr>
        <p:spPr>
          <a:xfrm>
            <a:off x="1787322" y="4436741"/>
            <a:ext cx="22959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Account Management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326706B-94BD-C04B-AFFF-20B318F2BE3B}"/>
              </a:ext>
            </a:extLst>
          </p:cNvPr>
          <p:cNvSpPr txBox="1"/>
          <p:nvPr/>
        </p:nvSpPr>
        <p:spPr>
          <a:xfrm>
            <a:off x="1787321" y="4806073"/>
            <a:ext cx="3403586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Attend/facilitate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Run the Go-Live meeting with client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Provide how to obtain support training to client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Work with client contacts to schedule first SBR</a:t>
            </a:r>
          </a:p>
          <a:p>
            <a:endParaRPr lang="en-US" sz="1400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1FF6100-A6D5-0A4F-B666-D993DA18C823}"/>
              </a:ext>
            </a:extLst>
          </p:cNvPr>
          <p:cNvSpPr/>
          <p:nvPr/>
        </p:nvSpPr>
        <p:spPr>
          <a:xfrm>
            <a:off x="7386016" y="2248238"/>
            <a:ext cx="2954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b="1" dirty="0">
                <a:solidFill>
                  <a:schemeClr val="tx2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Onboarding Technician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D9D5498-008A-1F4A-A1C0-BA0476C12CFB}"/>
              </a:ext>
            </a:extLst>
          </p:cNvPr>
          <p:cNvSpPr txBox="1"/>
          <p:nvPr/>
        </p:nvSpPr>
        <p:spPr>
          <a:xfrm>
            <a:off x="7333859" y="2559494"/>
            <a:ext cx="316956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Document client environment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Deploy tools / Security Stack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Label Equipment &amp; Computers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Capture user related issues and solve where appropriate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Hand-off support to Service Team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CDA2FE6-9261-6C4D-B614-60B21C59E1B4}"/>
              </a:ext>
            </a:extLst>
          </p:cNvPr>
          <p:cNvSpPr/>
          <p:nvPr/>
        </p:nvSpPr>
        <p:spPr>
          <a:xfrm>
            <a:off x="9465110" y="4443668"/>
            <a:ext cx="8755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b="1" dirty="0">
                <a:solidFill>
                  <a:schemeClr val="tx2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Client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DB82651-7D04-7F44-B554-656976E9182E}"/>
              </a:ext>
            </a:extLst>
          </p:cNvPr>
          <p:cNvSpPr txBox="1"/>
          <p:nvPr/>
        </p:nvSpPr>
        <p:spPr>
          <a:xfrm>
            <a:off x="7344231" y="4750483"/>
            <a:ext cx="29964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Provide information to MSP for systems, passwords, and any documentation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Attend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Facilitate staff availability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Reenforce importance of participating in onboarding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pic>
        <p:nvPicPr>
          <p:cNvPr id="5" name="Graphic 4" descr="Gantt Chart with solid fill">
            <a:extLst>
              <a:ext uri="{FF2B5EF4-FFF2-40B4-BE49-F238E27FC236}">
                <a16:creationId xmlns:a16="http://schemas.microsoft.com/office/drawing/2014/main" id="{C9F565DB-BC5F-454A-BCAA-A7A7028550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0907" y="3384291"/>
            <a:ext cx="738426" cy="738426"/>
          </a:xfrm>
          <a:prstGeom prst="rect">
            <a:avLst/>
          </a:prstGeom>
        </p:spPr>
      </p:pic>
      <p:pic>
        <p:nvPicPr>
          <p:cNvPr id="7" name="Graphic 6" descr="Programmer male with solid fill">
            <a:extLst>
              <a:ext uri="{FF2B5EF4-FFF2-40B4-BE49-F238E27FC236}">
                <a16:creationId xmlns:a16="http://schemas.microsoft.com/office/drawing/2014/main" id="{060CF842-3A40-DC4A-9FEF-1B320E1154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76214" y="3233858"/>
            <a:ext cx="898265" cy="898265"/>
          </a:xfrm>
          <a:prstGeom prst="rect">
            <a:avLst/>
          </a:prstGeom>
        </p:spPr>
      </p:pic>
      <p:pic>
        <p:nvPicPr>
          <p:cNvPr id="21" name="Graphic 20" descr="Handshake with solid fill">
            <a:extLst>
              <a:ext uri="{FF2B5EF4-FFF2-40B4-BE49-F238E27FC236}">
                <a16:creationId xmlns:a16="http://schemas.microsoft.com/office/drawing/2014/main" id="{085DE4A3-7690-C343-99AC-B9E7C22B693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5146533" y="4443668"/>
            <a:ext cx="782800" cy="782800"/>
          </a:xfrm>
          <a:prstGeom prst="rect">
            <a:avLst/>
          </a:prstGeom>
        </p:spPr>
      </p:pic>
      <p:pic>
        <p:nvPicPr>
          <p:cNvPr id="24" name="Graphic 23" descr="Boardroom with solid fill">
            <a:extLst>
              <a:ext uri="{FF2B5EF4-FFF2-40B4-BE49-F238E27FC236}">
                <a16:creationId xmlns:a16="http://schemas.microsoft.com/office/drawing/2014/main" id="{B46A7C5A-021B-9343-A122-2D50579DD24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176214" y="434887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576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0685A2FFA40C48930E7E19C6835FEF" ma:contentTypeVersion="4" ma:contentTypeDescription="Create a new document." ma:contentTypeScope="" ma:versionID="1b3a5bf16a84cd8b32804ee368bae0cc">
  <xsd:schema xmlns:xsd="http://www.w3.org/2001/XMLSchema" xmlns:xs="http://www.w3.org/2001/XMLSchema" xmlns:p="http://schemas.microsoft.com/office/2006/metadata/properties" xmlns:ns2="66ce18e2-5053-419a-8a83-bdfe087996c9" targetNamespace="http://schemas.microsoft.com/office/2006/metadata/properties" ma:root="true" ma:fieldsID="8d745935191414b6c62dc94f94b61075" ns2:_="">
    <xsd:import namespace="66ce18e2-5053-419a-8a83-bdfe087996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ce18e2-5053-419a-8a83-bdfe087996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9735254-2E47-4E5C-8F70-4D63768E45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ce18e2-5053-419a-8a83-bdfe087996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AD1315-1C93-4D6D-97ED-5A806C55D2D9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66ce18e2-5053-419a-8a83-bdfe087996c9"/>
    <ds:schemaRef ds:uri="http://purl.org/dc/terms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73809B3-0093-4ACA-BD34-C37F9ED375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2675</TotalTime>
  <Words>644</Words>
  <Application>Microsoft Office PowerPoint</Application>
  <PresentationFormat>Widescreen</PresentationFormat>
  <Paragraphs>145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Lato</vt:lpstr>
      <vt:lpstr>Lato Light</vt:lpstr>
      <vt:lpstr>Poppins</vt:lpstr>
      <vt:lpstr>Poppins Medium</vt:lpstr>
      <vt:lpstr>Poppins SemiBold</vt:lpstr>
      <vt:lpstr>Wingdings</vt:lpstr>
      <vt:lpstr>Office Theme</vt:lpstr>
      <vt:lpstr>Onboarding Slides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Onboarding Slides</dc:title>
  <dc:creator>Adam Hannemann</dc:creator>
  <cp:lastModifiedBy>Adam Hannemann</cp:lastModifiedBy>
  <cp:revision>3</cp:revision>
  <dcterms:created xsi:type="dcterms:W3CDTF">2022-07-25T21:16:46Z</dcterms:created>
  <dcterms:modified xsi:type="dcterms:W3CDTF">2024-10-02T12:55:40Z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0x010100030685A2FFA40C48930E7E19C6835FEF</vt:lpwstr>
  </property>
</Properties>
</file>